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77" r:id="rId4"/>
    <p:sldId id="278" r:id="rId5"/>
    <p:sldId id="259" r:id="rId6"/>
    <p:sldId id="305" r:id="rId7"/>
    <p:sldId id="260" r:id="rId8"/>
    <p:sldId id="309" r:id="rId9"/>
    <p:sldId id="266" r:id="rId10"/>
    <p:sldId id="279" r:id="rId11"/>
    <p:sldId id="280" r:id="rId12"/>
    <p:sldId id="282" r:id="rId13"/>
    <p:sldId id="297" r:id="rId14"/>
    <p:sldId id="298" r:id="rId15"/>
    <p:sldId id="299" r:id="rId16"/>
    <p:sldId id="300" r:id="rId17"/>
    <p:sldId id="301" r:id="rId18"/>
    <p:sldId id="308" r:id="rId19"/>
    <p:sldId id="302" r:id="rId20"/>
    <p:sldId id="303" r:id="rId21"/>
    <p:sldId id="304" r:id="rId22"/>
    <p:sldId id="291" r:id="rId23"/>
    <p:sldId id="292" r:id="rId24"/>
    <p:sldId id="307" r:id="rId25"/>
    <p:sldId id="293" r:id="rId26"/>
    <p:sldId id="294" r:id="rId27"/>
    <p:sldId id="306" r:id="rId28"/>
    <p:sldId id="295" r:id="rId29"/>
    <p:sldId id="296" r:id="rId30"/>
    <p:sldId id="261" r:id="rId3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89" d="100"/>
          <a:sy n="89" d="100"/>
        </p:scale>
        <p:origin x="163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21/12/2015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788680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1364663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2311457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17235100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2836269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2858612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1730692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1746090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23319173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2332713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1729724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2264417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487419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3778831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Tree>
    <p:extLst>
      <p:ext uri="{BB962C8B-B14F-4D97-AF65-F5344CB8AC3E}">
        <p14:creationId xmlns:p14="http://schemas.microsoft.com/office/powerpoint/2010/main" val="29530816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24909874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24673757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Tree>
    <p:extLst>
      <p:ext uri="{BB962C8B-B14F-4D97-AF65-F5344CB8AC3E}">
        <p14:creationId xmlns:p14="http://schemas.microsoft.com/office/powerpoint/2010/main" val="2482443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28</a:t>
            </a:fld>
            <a:endParaRPr lang="ar-KW">
              <a:solidFill>
                <a:prstClr val="black"/>
              </a:solidFill>
            </a:endParaRPr>
          </a:p>
        </p:txBody>
      </p:sp>
    </p:spTree>
    <p:extLst>
      <p:ext uri="{BB962C8B-B14F-4D97-AF65-F5344CB8AC3E}">
        <p14:creationId xmlns:p14="http://schemas.microsoft.com/office/powerpoint/2010/main" val="33135754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29</a:t>
            </a:fld>
            <a:endParaRPr lang="ar-KW">
              <a:solidFill>
                <a:prstClr val="black"/>
              </a:solidFill>
            </a:endParaRPr>
          </a:p>
        </p:txBody>
      </p:sp>
    </p:spTree>
    <p:extLst>
      <p:ext uri="{BB962C8B-B14F-4D97-AF65-F5344CB8AC3E}">
        <p14:creationId xmlns:p14="http://schemas.microsoft.com/office/powerpoint/2010/main" val="959984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398805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2369566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393739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228581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21/12/2015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21/12/2015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21/12/2015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21/12/2015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21/12/2015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
        <p:nvSpPr>
          <p:cNvPr id="3" name="Subtitle 2"/>
          <p:cNvSpPr>
            <a:spLocks noGrp="1"/>
          </p:cNvSpPr>
          <p:nvPr>
            <p:ph type="subTitle" idx="1"/>
          </p:nvPr>
        </p:nvSpPr>
        <p:spPr>
          <a:xfrm>
            <a:off x="1843608" y="2276872"/>
            <a:ext cx="6400800" cy="3528392"/>
          </a:xfrm>
        </p:spPr>
        <p:txBody>
          <a:bodyPr>
            <a:normAutofit fontScale="92500" lnSpcReduction="20000"/>
          </a:bodyPr>
          <a:lstStyle/>
          <a:p>
            <a:pPr rtl="1"/>
            <a:r>
              <a:rPr lang="ar-KW" sz="4800" b="1" dirty="0" smtClean="0">
                <a:solidFill>
                  <a:srgbClr val="1F497D"/>
                </a:solidFill>
                <a:cs typeface="Times New Roman"/>
              </a:rPr>
              <a:t>سلوكيات تداول الأوراق المالية المدرجة</a:t>
            </a:r>
          </a:p>
          <a:p>
            <a:pPr rtl="1"/>
            <a:endParaRPr lang="ar-KW" sz="4800" b="1" dirty="0">
              <a:solidFill>
                <a:srgbClr val="1F497D"/>
              </a:solidFill>
              <a:cs typeface="Times New Roman"/>
            </a:endParaRPr>
          </a:p>
          <a:p>
            <a:pPr rtl="1"/>
            <a:r>
              <a:rPr lang="ar-KW" sz="3600" b="1" dirty="0" smtClean="0">
                <a:solidFill>
                  <a:srgbClr val="1F497D"/>
                </a:solidFill>
                <a:cs typeface="Times New Roman"/>
              </a:rPr>
              <a:t>إدارة متابعة عمليات </a:t>
            </a:r>
            <a:r>
              <a:rPr lang="ar-KW" sz="3600" b="1" dirty="0" smtClean="0">
                <a:solidFill>
                  <a:srgbClr val="1F497D"/>
                </a:solidFill>
                <a:cs typeface="Times New Roman"/>
              </a:rPr>
              <a:t>الأسواق</a:t>
            </a:r>
          </a:p>
          <a:p>
            <a:pPr rtl="1"/>
            <a:endParaRPr lang="ar-KW" sz="3600" b="1" dirty="0" smtClean="0">
              <a:solidFill>
                <a:srgbClr val="1F497D"/>
              </a:solidFill>
              <a:cs typeface="Times New Roman"/>
            </a:endParaRPr>
          </a:p>
          <a:p>
            <a:pPr rtl="1"/>
            <a:r>
              <a:rPr lang="ar-KW" sz="2800" b="1" dirty="0" smtClean="0">
                <a:solidFill>
                  <a:srgbClr val="1F497D"/>
                </a:solidFill>
                <a:cs typeface="Times New Roman"/>
              </a:rPr>
              <a:t> التاريخ 21/12/2015</a:t>
            </a: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تعريف المعلومة الداخلية</a:t>
            </a:r>
            <a:endParaRPr lang="ar-KW" sz="2400" u="sng" dirty="0">
              <a:solidFill>
                <a:srgbClr val="996600"/>
              </a:solidFill>
            </a:endParaRPr>
          </a:p>
          <a:p>
            <a:pPr marL="0" indent="0" algn="just" rtl="1" fontAlgn="t">
              <a:spcBef>
                <a:spcPts val="1200"/>
              </a:spcBef>
              <a:spcAft>
                <a:spcPts val="1200"/>
              </a:spcAft>
              <a:buNone/>
            </a:pPr>
            <a:r>
              <a:rPr lang="ar-KW" sz="2000" b="1" dirty="0" smtClean="0">
                <a:solidFill>
                  <a:schemeClr val="accent1">
                    <a:lumMod val="50000"/>
                  </a:schemeClr>
                </a:solidFill>
              </a:rPr>
              <a:t>«المعلومات أو البيانات غير المعلن عنها للجمهور والتي لو أعلن عنها يكون من شأنها التأثير على سعر أو تداولات الورقة المالية.»</a:t>
            </a:r>
          </a:p>
          <a:p>
            <a:pPr marL="0" indent="0" algn="just" rtl="1" fontAlgn="t">
              <a:lnSpc>
                <a:spcPct val="150000"/>
              </a:lnSpc>
              <a:spcBef>
                <a:spcPts val="1200"/>
              </a:spcBef>
              <a:spcAft>
                <a:spcPts val="1200"/>
              </a:spcAft>
              <a:buNone/>
            </a:pPr>
            <a:r>
              <a:rPr lang="ar-KW" sz="2000" b="1" dirty="0" smtClean="0">
                <a:solidFill>
                  <a:schemeClr val="accent1">
                    <a:lumMod val="50000"/>
                  </a:schemeClr>
                </a:solidFill>
              </a:rPr>
              <a:t>ويمكن </a:t>
            </a:r>
            <a:r>
              <a:rPr lang="ar-KW" sz="2000" b="1" dirty="0">
                <a:solidFill>
                  <a:schemeClr val="accent1">
                    <a:lumMod val="50000"/>
                  </a:schemeClr>
                </a:solidFill>
              </a:rPr>
              <a:t>تعريف المعلومات </a:t>
            </a:r>
            <a:r>
              <a:rPr lang="ar-KW" sz="2000" b="1" dirty="0" smtClean="0">
                <a:solidFill>
                  <a:schemeClr val="accent1">
                    <a:lumMod val="50000"/>
                  </a:schemeClr>
                </a:solidFill>
              </a:rPr>
              <a:t>الداخلية أيضاً </a:t>
            </a:r>
            <a:r>
              <a:rPr lang="ar-KW" sz="2000" b="1" dirty="0">
                <a:solidFill>
                  <a:schemeClr val="accent1">
                    <a:lumMod val="50000"/>
                  </a:schemeClr>
                </a:solidFill>
              </a:rPr>
              <a:t>بتلك المعلومات التي تكون غير معلنة والتي لا </a:t>
            </a:r>
            <a:r>
              <a:rPr lang="ar-KW" sz="2000" b="1" dirty="0" smtClean="0">
                <a:solidFill>
                  <a:schemeClr val="accent1">
                    <a:lumMod val="50000"/>
                  </a:schemeClr>
                </a:solidFill>
              </a:rPr>
              <a:t>يعلم بها </a:t>
            </a:r>
            <a:r>
              <a:rPr lang="ar-KW" sz="2000" b="1" dirty="0">
                <a:solidFill>
                  <a:schemeClr val="accent1">
                    <a:lumMod val="50000"/>
                  </a:schemeClr>
                </a:solidFill>
              </a:rPr>
              <a:t>المستثمرون أو المتداولون في سوق الأوراق المالية وتتعلق بورقة مالية أو بشركة مدرجة، ويكون لتلك المعلومات تأثير جوهري في سعر أو تداولات الورقة المالية ذات العلاقة بالمعلومة </a:t>
            </a:r>
            <a:r>
              <a:rPr lang="ar-KW" sz="2000" b="1" dirty="0" smtClean="0">
                <a:solidFill>
                  <a:schemeClr val="accent1">
                    <a:lumMod val="50000"/>
                  </a:schemeClr>
                </a:solidFill>
              </a:rPr>
              <a:t>سواءً </a:t>
            </a:r>
            <a:r>
              <a:rPr lang="ar-KW" sz="2000" b="1" dirty="0">
                <a:solidFill>
                  <a:schemeClr val="accent1">
                    <a:lumMod val="50000"/>
                  </a:schemeClr>
                </a:solidFill>
              </a:rPr>
              <a:t>بشكل إيجابي أو سلبي.</a:t>
            </a:r>
          </a:p>
          <a:p>
            <a:pPr marL="0" indent="0">
              <a:buNone/>
            </a:pPr>
            <a:endParaRPr lang="ar-KW" dirty="0"/>
          </a:p>
        </p:txBody>
      </p:sp>
    </p:spTree>
    <p:extLst>
      <p:ext uri="{BB962C8B-B14F-4D97-AF65-F5344CB8AC3E}">
        <p14:creationId xmlns:p14="http://schemas.microsoft.com/office/powerpoint/2010/main" val="2856068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55000" lnSpcReduction="20000"/>
          </a:bodyPr>
          <a:lstStyle/>
          <a:p>
            <a:pPr marL="0" indent="0" algn="r" rtl="1">
              <a:spcBef>
                <a:spcPts val="1200"/>
              </a:spcBef>
              <a:spcAft>
                <a:spcPts val="1200"/>
              </a:spcAft>
              <a:buNone/>
            </a:pPr>
            <a:r>
              <a:rPr lang="ar-KW" sz="4400" b="1" u="sng" dirty="0">
                <a:solidFill>
                  <a:srgbClr val="996600"/>
                </a:solidFill>
              </a:rPr>
              <a:t>محددات المعلومات الداخلية</a:t>
            </a:r>
            <a:endParaRPr lang="ar-KW" sz="4400" u="sng" dirty="0">
              <a:solidFill>
                <a:srgbClr val="996600"/>
              </a:solidFill>
            </a:endParaRPr>
          </a:p>
          <a:p>
            <a:pPr marL="0" indent="0" algn="just" rtl="1" fontAlgn="t">
              <a:spcBef>
                <a:spcPts val="1200"/>
              </a:spcBef>
              <a:spcAft>
                <a:spcPts val="1200"/>
              </a:spcAft>
              <a:buNone/>
            </a:pPr>
            <a:r>
              <a:rPr lang="ar-KW" sz="3600" b="1" dirty="0">
                <a:solidFill>
                  <a:schemeClr val="accent1">
                    <a:lumMod val="50000"/>
                  </a:schemeClr>
                </a:solidFill>
              </a:rPr>
              <a:t>وفقاً لتعريف المعلومات الداخلية فإنه يجب أن يتوافر فيها المحددات التالية:</a:t>
            </a:r>
          </a:p>
          <a:p>
            <a:pPr marL="514350" indent="-514350" algn="just" rtl="1" fontAlgn="t">
              <a:spcBef>
                <a:spcPts val="1200"/>
              </a:spcBef>
              <a:spcAft>
                <a:spcPts val="1200"/>
              </a:spcAft>
              <a:buFont typeface="+mj-lt"/>
              <a:buAutoNum type="arabicPeriod"/>
            </a:pPr>
            <a:r>
              <a:rPr lang="ar-KW" sz="3600" b="1" u="sng" dirty="0">
                <a:solidFill>
                  <a:schemeClr val="accent1">
                    <a:lumMod val="50000"/>
                  </a:schemeClr>
                </a:solidFill>
              </a:rPr>
              <a:t>أن تكون المعلومة الداخلية مرتبطة بورقة مالية</a:t>
            </a:r>
            <a:endParaRPr lang="ar-KW" sz="3600" b="1" dirty="0">
              <a:solidFill>
                <a:schemeClr val="accent1">
                  <a:lumMod val="50000"/>
                </a:schemeClr>
              </a:solidFill>
            </a:endParaRPr>
          </a:p>
          <a:p>
            <a:pPr marL="0" indent="0" algn="just" rtl="1" fontAlgn="t">
              <a:spcBef>
                <a:spcPts val="1200"/>
              </a:spcBef>
              <a:spcAft>
                <a:spcPts val="1200"/>
              </a:spcAft>
              <a:buNone/>
            </a:pPr>
            <a:r>
              <a:rPr lang="ar-KW" sz="3600" b="1" dirty="0">
                <a:solidFill>
                  <a:schemeClr val="accent1">
                    <a:lumMod val="50000"/>
                  </a:schemeClr>
                </a:solidFill>
              </a:rPr>
              <a:t>يقصد بالورقة المالية جميع الأوراق المالية المدرجة في بورصة الأوراق المالية، وعلى سبيل المثال:</a:t>
            </a:r>
          </a:p>
          <a:p>
            <a:pPr lvl="1" algn="just" rtl="1" fontAlgn="t">
              <a:spcBef>
                <a:spcPts val="1200"/>
              </a:spcBef>
              <a:spcAft>
                <a:spcPts val="1200"/>
              </a:spcAft>
              <a:buFont typeface="Arial" panose="020B0604020202020204" pitchFamily="34" charset="0"/>
              <a:buChar char="•"/>
            </a:pPr>
            <a:r>
              <a:rPr lang="ar-KW" b="1" dirty="0">
                <a:solidFill>
                  <a:schemeClr val="accent1">
                    <a:lumMod val="50000"/>
                  </a:schemeClr>
                </a:solidFill>
              </a:rPr>
              <a:t>الأسهم</a:t>
            </a:r>
          </a:p>
          <a:p>
            <a:pPr lvl="1" algn="just" rtl="1" fontAlgn="t">
              <a:spcBef>
                <a:spcPts val="1200"/>
              </a:spcBef>
              <a:spcAft>
                <a:spcPts val="1200"/>
              </a:spcAft>
              <a:buFont typeface="Arial" panose="020B0604020202020204" pitchFamily="34" charset="0"/>
              <a:buChar char="•"/>
            </a:pPr>
            <a:r>
              <a:rPr lang="ar-KW" b="1" dirty="0">
                <a:solidFill>
                  <a:schemeClr val="accent1">
                    <a:lumMod val="50000"/>
                  </a:schemeClr>
                </a:solidFill>
              </a:rPr>
              <a:t>السندات</a:t>
            </a:r>
          </a:p>
          <a:p>
            <a:pPr lvl="1" algn="just" rtl="1" fontAlgn="t">
              <a:spcBef>
                <a:spcPts val="1200"/>
              </a:spcBef>
              <a:spcAft>
                <a:spcPts val="1200"/>
              </a:spcAft>
              <a:buFont typeface="Arial" panose="020B0604020202020204" pitchFamily="34" charset="0"/>
              <a:buChar char="•"/>
            </a:pPr>
            <a:r>
              <a:rPr lang="ar-KW" b="1" dirty="0">
                <a:solidFill>
                  <a:schemeClr val="accent1">
                    <a:lumMod val="50000"/>
                  </a:schemeClr>
                </a:solidFill>
              </a:rPr>
              <a:t>الصكوك</a:t>
            </a:r>
          </a:p>
          <a:p>
            <a:pPr lvl="1" algn="just" rtl="1" fontAlgn="t">
              <a:spcBef>
                <a:spcPts val="1200"/>
              </a:spcBef>
              <a:spcAft>
                <a:spcPts val="1200"/>
              </a:spcAft>
              <a:buFont typeface="Arial" panose="020B0604020202020204" pitchFamily="34" charset="0"/>
              <a:buChar char="•"/>
            </a:pPr>
            <a:r>
              <a:rPr lang="ar-KW" b="1" dirty="0">
                <a:solidFill>
                  <a:schemeClr val="accent1">
                    <a:lumMod val="50000"/>
                  </a:schemeClr>
                </a:solidFill>
              </a:rPr>
              <a:t>وحدات نظام الإستثمار الجماعي</a:t>
            </a:r>
          </a:p>
          <a:p>
            <a:pPr marL="0" indent="0">
              <a:buNone/>
            </a:pPr>
            <a:endParaRPr lang="ar-KW" dirty="0"/>
          </a:p>
        </p:txBody>
      </p:sp>
    </p:spTree>
    <p:extLst>
      <p:ext uri="{BB962C8B-B14F-4D97-AF65-F5344CB8AC3E}">
        <p14:creationId xmlns:p14="http://schemas.microsoft.com/office/powerpoint/2010/main" val="861162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محددات المعلومات الداخلية</a:t>
            </a:r>
            <a:endParaRPr lang="ar-KW" sz="2400" u="sng" dirty="0">
              <a:solidFill>
                <a:srgbClr val="996600"/>
              </a:solidFill>
            </a:endParaRPr>
          </a:p>
          <a:p>
            <a:pPr marL="514350" indent="-514350" algn="r" rtl="1" fontAlgn="t">
              <a:spcBef>
                <a:spcPts val="1200"/>
              </a:spcBef>
              <a:spcAft>
                <a:spcPts val="1200"/>
              </a:spcAft>
              <a:buFont typeface="+mj-lt"/>
              <a:buAutoNum type="arabicPeriod" startAt="2"/>
            </a:pPr>
            <a:r>
              <a:rPr lang="ar-KW" sz="2000" b="1" u="sng" dirty="0">
                <a:solidFill>
                  <a:schemeClr val="accent1">
                    <a:lumMod val="50000"/>
                  </a:schemeClr>
                </a:solidFill>
              </a:rPr>
              <a:t>أن تكون المعلومة الداخلية غير معلنة</a:t>
            </a: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a:solidFill>
                  <a:schemeClr val="accent1">
                    <a:lumMod val="50000"/>
                  </a:schemeClr>
                </a:solidFill>
              </a:rPr>
              <a:t>المعلومة الداخلية التي يجب المحافظة عليها وعدم </a:t>
            </a:r>
            <a:r>
              <a:rPr lang="ar-KW" sz="2000" b="1" dirty="0" smtClean="0">
                <a:solidFill>
                  <a:schemeClr val="accent1">
                    <a:lumMod val="50000"/>
                  </a:schemeClr>
                </a:solidFill>
              </a:rPr>
              <a:t>استغلالها </a:t>
            </a:r>
            <a:r>
              <a:rPr lang="ar-KW" sz="2000" b="1" dirty="0">
                <a:solidFill>
                  <a:schemeClr val="accent1">
                    <a:lumMod val="50000"/>
                  </a:schemeClr>
                </a:solidFill>
              </a:rPr>
              <a:t>يشترط أن تكون غير معلنة للجمهور، أو أن تتصف بالسرية بين عدد محدود من الأشخاص. </a:t>
            </a:r>
          </a:p>
          <a:p>
            <a:pPr marL="0" indent="0">
              <a:buNone/>
            </a:pPr>
            <a:endParaRPr lang="ar-KW" dirty="0"/>
          </a:p>
        </p:txBody>
      </p:sp>
    </p:spTree>
    <p:extLst>
      <p:ext uri="{BB962C8B-B14F-4D97-AF65-F5344CB8AC3E}">
        <p14:creationId xmlns:p14="http://schemas.microsoft.com/office/powerpoint/2010/main" val="1652271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محددات المعلومات الداخلية</a:t>
            </a:r>
            <a:endParaRPr lang="ar-KW" sz="2400" u="sng" dirty="0">
              <a:solidFill>
                <a:srgbClr val="996600"/>
              </a:solidFill>
            </a:endParaRPr>
          </a:p>
          <a:p>
            <a:pPr marL="514350" indent="-514350" algn="r" rtl="1" fontAlgn="t">
              <a:spcBef>
                <a:spcPts val="1200"/>
              </a:spcBef>
              <a:spcAft>
                <a:spcPts val="1200"/>
              </a:spcAft>
              <a:buFont typeface="+mj-lt"/>
              <a:buAutoNum type="arabicPeriod" startAt="3"/>
            </a:pPr>
            <a:r>
              <a:rPr lang="ar-KW" sz="2000" b="1" u="sng" dirty="0">
                <a:solidFill>
                  <a:schemeClr val="accent1">
                    <a:lumMod val="50000"/>
                  </a:schemeClr>
                </a:solidFill>
              </a:rPr>
              <a:t>أن تكون المعلومة الداخلية من شأنها أن تؤثر جوهرياً على أسعار الأوراق المالية</a:t>
            </a:r>
          </a:p>
          <a:p>
            <a:pPr marL="0" indent="0" algn="just" rtl="1" fontAlgn="t">
              <a:lnSpc>
                <a:spcPct val="150000"/>
              </a:lnSpc>
              <a:spcBef>
                <a:spcPts val="1200"/>
              </a:spcBef>
              <a:spcAft>
                <a:spcPts val="1200"/>
              </a:spcAft>
              <a:buNone/>
            </a:pPr>
            <a:r>
              <a:rPr lang="ar-KW" sz="2000" b="1" dirty="0">
                <a:solidFill>
                  <a:schemeClr val="accent1">
                    <a:lumMod val="50000"/>
                  </a:schemeClr>
                </a:solidFill>
              </a:rPr>
              <a:t>يجب أن يكون لهذه المعلومة أثر جوهري على سعر الورقة المالية </a:t>
            </a:r>
            <a:r>
              <a:rPr lang="ar-KW" sz="2000" b="1" dirty="0" smtClean="0">
                <a:solidFill>
                  <a:schemeClr val="accent1">
                    <a:lumMod val="50000"/>
                  </a:schemeClr>
                </a:solidFill>
              </a:rPr>
              <a:t>بالارتفاع </a:t>
            </a:r>
            <a:r>
              <a:rPr lang="ar-KW" sz="2000" b="1" dirty="0">
                <a:solidFill>
                  <a:schemeClr val="accent1">
                    <a:lumMod val="50000"/>
                  </a:schemeClr>
                </a:solidFill>
              </a:rPr>
              <a:t>أو </a:t>
            </a:r>
            <a:r>
              <a:rPr lang="ar-KW" sz="2000" b="1" dirty="0" smtClean="0">
                <a:solidFill>
                  <a:schemeClr val="accent1">
                    <a:lumMod val="50000"/>
                  </a:schemeClr>
                </a:solidFill>
              </a:rPr>
              <a:t>الانخفاض </a:t>
            </a:r>
            <a:r>
              <a:rPr lang="ar-KW" sz="2000" b="1" dirty="0">
                <a:solidFill>
                  <a:schemeClr val="accent1">
                    <a:lumMod val="50000"/>
                  </a:schemeClr>
                </a:solidFill>
              </a:rPr>
              <a:t>أو في أحجام تداولات الورقة المالية في حال تم الإعلان عنها ووصولها للجمهور </a:t>
            </a:r>
            <a:r>
              <a:rPr lang="ar-KW" sz="2000" b="1" dirty="0" smtClean="0">
                <a:solidFill>
                  <a:schemeClr val="accent1">
                    <a:lumMod val="50000"/>
                  </a:schemeClr>
                </a:solidFill>
              </a:rPr>
              <a:t>وذلك </a:t>
            </a:r>
            <a:r>
              <a:rPr lang="ar-KW" sz="2000" b="1" dirty="0">
                <a:solidFill>
                  <a:schemeClr val="accent1">
                    <a:lumMod val="50000"/>
                  </a:schemeClr>
                </a:solidFill>
              </a:rPr>
              <a:t>بناءً على طبيعة هذه المعلومة </a:t>
            </a:r>
            <a:r>
              <a:rPr lang="ar-KW" sz="2000" b="1" dirty="0" smtClean="0">
                <a:solidFill>
                  <a:schemeClr val="accent1">
                    <a:lumMod val="50000"/>
                  </a:schemeClr>
                </a:solidFill>
              </a:rPr>
              <a:t>ومحتواها</a:t>
            </a:r>
            <a:r>
              <a:rPr lang="ar-KW" sz="2000" b="1" dirty="0">
                <a:solidFill>
                  <a:schemeClr val="accent1">
                    <a:lumMod val="50000"/>
                  </a:schemeClr>
                </a:solidFill>
              </a:rPr>
              <a:t>.</a:t>
            </a:r>
          </a:p>
          <a:p>
            <a:pPr marL="0" indent="0">
              <a:buNone/>
            </a:pPr>
            <a:endParaRPr lang="ar-KW" dirty="0"/>
          </a:p>
        </p:txBody>
      </p:sp>
    </p:spTree>
    <p:extLst>
      <p:ext uri="{BB962C8B-B14F-4D97-AF65-F5344CB8AC3E}">
        <p14:creationId xmlns:p14="http://schemas.microsoft.com/office/powerpoint/2010/main" val="1950018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محددات المعلومات الداخلية</a:t>
            </a:r>
            <a:endParaRPr lang="ar-KW" sz="2400" u="sng" dirty="0">
              <a:solidFill>
                <a:srgbClr val="996600"/>
              </a:solidFill>
            </a:endParaRPr>
          </a:p>
          <a:p>
            <a:pPr marL="0" indent="0" algn="just" rtl="1" fontAlgn="t">
              <a:spcBef>
                <a:spcPts val="1200"/>
              </a:spcBef>
              <a:spcAft>
                <a:spcPts val="1200"/>
              </a:spcAft>
              <a:buNone/>
            </a:pPr>
            <a:r>
              <a:rPr lang="ar-KW" sz="2000" b="1" dirty="0" smtClean="0">
                <a:solidFill>
                  <a:schemeClr val="accent1">
                    <a:lumMod val="50000"/>
                  </a:schemeClr>
                </a:solidFill>
              </a:rPr>
              <a:t>وبناءً </a:t>
            </a:r>
            <a:r>
              <a:rPr lang="ar-KW" sz="2000" b="1" dirty="0">
                <a:solidFill>
                  <a:schemeClr val="accent1">
                    <a:lumMod val="50000"/>
                  </a:schemeClr>
                </a:solidFill>
              </a:rPr>
              <a:t>لما سبق ذكره من محددات فإن </a:t>
            </a:r>
            <a:r>
              <a:rPr lang="ar-KW" sz="2000" b="1" u="sng" dirty="0">
                <a:solidFill>
                  <a:schemeClr val="accent1">
                    <a:lumMod val="50000"/>
                  </a:schemeClr>
                </a:solidFill>
              </a:rPr>
              <a:t>المعلومات لا تعد داخلية في الأحوال التالية:</a:t>
            </a:r>
          </a:p>
          <a:p>
            <a:pPr lvl="1" algn="just" rtl="1" fontAlgn="t">
              <a:lnSpc>
                <a:spcPct val="150000"/>
              </a:lnSpc>
              <a:spcBef>
                <a:spcPts val="1200"/>
              </a:spcBef>
              <a:spcAft>
                <a:spcPts val="1200"/>
              </a:spcAft>
              <a:buFont typeface="Arial" panose="020B0604020202020204" pitchFamily="34" charset="0"/>
              <a:buChar char="•"/>
            </a:pPr>
            <a:r>
              <a:rPr lang="ar-KW" sz="1600" b="1" dirty="0">
                <a:solidFill>
                  <a:schemeClr val="accent1">
                    <a:lumMod val="50000"/>
                  </a:schemeClr>
                </a:solidFill>
              </a:rPr>
              <a:t>إذا تم الإفصاح عنها في البورصة.</a:t>
            </a:r>
          </a:p>
          <a:p>
            <a:pPr lvl="1" algn="just" rtl="1" fontAlgn="t">
              <a:lnSpc>
                <a:spcPct val="150000"/>
              </a:lnSpc>
              <a:spcBef>
                <a:spcPts val="1200"/>
              </a:spcBef>
              <a:spcAft>
                <a:spcPts val="1200"/>
              </a:spcAft>
              <a:buFont typeface="Arial" panose="020B0604020202020204" pitchFamily="34" charset="0"/>
              <a:buChar char="•"/>
            </a:pPr>
            <a:r>
              <a:rPr lang="ar-KW" sz="1600" b="1" dirty="0">
                <a:solidFill>
                  <a:schemeClr val="accent1">
                    <a:lumMod val="50000"/>
                  </a:schemeClr>
                </a:solidFill>
              </a:rPr>
              <a:t>إذا كانت ضمن سجلات متاحة للاطلاع عليها من أي شخص.</a:t>
            </a:r>
          </a:p>
          <a:p>
            <a:pPr lvl="1" algn="just" rtl="1" fontAlgn="t">
              <a:lnSpc>
                <a:spcPct val="150000"/>
              </a:lnSpc>
              <a:spcBef>
                <a:spcPts val="1200"/>
              </a:spcBef>
              <a:spcAft>
                <a:spcPts val="1200"/>
              </a:spcAft>
              <a:buFont typeface="Arial" panose="020B0604020202020204" pitchFamily="34" charset="0"/>
              <a:buChar char="•"/>
            </a:pPr>
            <a:r>
              <a:rPr lang="ar-KW" sz="1600" b="1" dirty="0">
                <a:solidFill>
                  <a:schemeClr val="accent1">
                    <a:lumMod val="50000"/>
                  </a:schemeClr>
                </a:solidFill>
              </a:rPr>
              <a:t>إذا كانت عبارة عن تحليل فني أو دراسة بحثية عن ورقة مالية ، وتم إعدادها </a:t>
            </a:r>
            <a:r>
              <a:rPr lang="ar-KW" sz="1600" b="1" dirty="0" smtClean="0">
                <a:solidFill>
                  <a:schemeClr val="accent1">
                    <a:lumMod val="50000"/>
                  </a:schemeClr>
                </a:solidFill>
              </a:rPr>
              <a:t>بناء </a:t>
            </a:r>
            <a:r>
              <a:rPr lang="ar-KW" sz="1600" b="1" dirty="0">
                <a:solidFill>
                  <a:schemeClr val="accent1">
                    <a:lumMod val="50000"/>
                  </a:schemeClr>
                </a:solidFill>
              </a:rPr>
              <a:t>على معلومات متاحة للجمهور.</a:t>
            </a:r>
          </a:p>
          <a:p>
            <a:pPr marL="0" indent="0">
              <a:buNone/>
            </a:pPr>
            <a:endParaRPr lang="ar-KW" dirty="0"/>
          </a:p>
        </p:txBody>
      </p:sp>
    </p:spTree>
    <p:extLst>
      <p:ext uri="{BB962C8B-B14F-4D97-AF65-F5344CB8AC3E}">
        <p14:creationId xmlns:p14="http://schemas.microsoft.com/office/powerpoint/2010/main" val="5187413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تعريف المطلع</a:t>
            </a:r>
          </a:p>
          <a:p>
            <a:pPr marL="0" indent="0" algn="r" rtl="1" fontAlgn="t">
              <a:spcBef>
                <a:spcPts val="1200"/>
              </a:spcBef>
              <a:spcAft>
                <a:spcPts val="1200"/>
              </a:spcAft>
              <a:buNone/>
            </a:pP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smtClean="0">
                <a:solidFill>
                  <a:schemeClr val="accent1">
                    <a:lumMod val="50000"/>
                  </a:schemeClr>
                </a:solidFill>
              </a:rPr>
              <a:t>يقصد </a:t>
            </a:r>
            <a:r>
              <a:rPr lang="ar-KW" sz="2000" b="1" dirty="0">
                <a:solidFill>
                  <a:schemeClr val="accent1">
                    <a:lumMod val="50000"/>
                  </a:schemeClr>
                </a:solidFill>
              </a:rPr>
              <a:t>بالشخص المطلع أي شخص إطلع بحكم موقعه على معلومات أو بيانات ذات أثر جوهري عن شركة مدرجة لم تكن متاحة للجمهور.</a:t>
            </a:r>
          </a:p>
          <a:p>
            <a:pPr marL="0" indent="0">
              <a:buNone/>
            </a:pPr>
            <a:endParaRPr lang="ar-KW" dirty="0"/>
          </a:p>
        </p:txBody>
      </p:sp>
    </p:spTree>
    <p:extLst>
      <p:ext uri="{BB962C8B-B14F-4D97-AF65-F5344CB8AC3E}">
        <p14:creationId xmlns:p14="http://schemas.microsoft.com/office/powerpoint/2010/main" val="3693682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lnSpcReduction="10000"/>
          </a:bodyPr>
          <a:lstStyle/>
          <a:p>
            <a:pPr marL="0" indent="0" algn="r" rtl="1">
              <a:spcBef>
                <a:spcPts val="1200"/>
              </a:spcBef>
              <a:spcAft>
                <a:spcPts val="1200"/>
              </a:spcAft>
              <a:buNone/>
            </a:pPr>
            <a:r>
              <a:rPr lang="ar-KW" sz="2400" b="1" u="sng" dirty="0">
                <a:solidFill>
                  <a:srgbClr val="996600"/>
                </a:solidFill>
              </a:rPr>
              <a:t>تعريف المطلع</a:t>
            </a:r>
          </a:p>
          <a:p>
            <a:pPr marL="0" indent="0" algn="just" rtl="1" fontAlgn="t">
              <a:lnSpc>
                <a:spcPct val="150000"/>
              </a:lnSpc>
              <a:spcBef>
                <a:spcPts val="1200"/>
              </a:spcBef>
              <a:spcAft>
                <a:spcPts val="1200"/>
              </a:spcAft>
              <a:buNone/>
            </a:pPr>
            <a:r>
              <a:rPr lang="ar-KW" sz="2000" b="1" dirty="0">
                <a:solidFill>
                  <a:schemeClr val="accent1">
                    <a:lumMod val="50000"/>
                  </a:schemeClr>
                </a:solidFill>
              </a:rPr>
              <a:t>ومن صور الأشخاص المطلعين على المعلومات الداخلية والذين يمكن تحديدهم على سبيل المثال لا الحصر ما يلي:</a:t>
            </a:r>
          </a:p>
          <a:p>
            <a:pPr lvl="1" algn="just" rtl="1" fontAlgn="t">
              <a:lnSpc>
                <a:spcPct val="150000"/>
              </a:lnSpc>
              <a:spcBef>
                <a:spcPts val="1200"/>
              </a:spcBef>
              <a:spcAft>
                <a:spcPts val="1200"/>
              </a:spcAft>
              <a:buFont typeface="Arial" panose="020B0604020202020204" pitchFamily="34" charset="0"/>
              <a:buChar char="•"/>
            </a:pPr>
            <a:r>
              <a:rPr lang="ar-KW" sz="1600" b="1" dirty="0">
                <a:solidFill>
                  <a:schemeClr val="accent1">
                    <a:lumMod val="50000"/>
                  </a:schemeClr>
                </a:solidFill>
              </a:rPr>
              <a:t>عضو مجلس إدارة، أو مسؤول تنفيذي، أو موظف لدى مصدر ورقة </a:t>
            </a:r>
            <a:r>
              <a:rPr lang="ar-KW" sz="1600" b="1" dirty="0" smtClean="0">
                <a:solidFill>
                  <a:schemeClr val="accent1">
                    <a:lumMod val="50000"/>
                  </a:schemeClr>
                </a:solidFill>
              </a:rPr>
              <a:t>مالية لشركة مدرجة أو شركتها الأم أو شركاتها التابعة الذين لديهم معلومات داخلية تتعلق بالشركة المدرجة سواء بشكل مباشر أو غير مباشر.</a:t>
            </a: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شخص يحصل على معلومات داخلية من خلال علاقة عمل أو علاقة تعاقدية كمراقب الحسابات والجهات الاستشارية.</a:t>
            </a: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شخص </a:t>
            </a:r>
            <a:r>
              <a:rPr lang="ar-KW" sz="1600" b="1" dirty="0">
                <a:solidFill>
                  <a:schemeClr val="accent1">
                    <a:lumMod val="50000"/>
                  </a:schemeClr>
                </a:solidFill>
              </a:rPr>
              <a:t>يحصل على معلومات داخلية من خلال </a:t>
            </a:r>
            <a:r>
              <a:rPr lang="ar-KW" sz="1600" b="1" dirty="0" smtClean="0">
                <a:solidFill>
                  <a:schemeClr val="accent1">
                    <a:lumMod val="50000"/>
                  </a:schemeClr>
                </a:solidFill>
              </a:rPr>
              <a:t>الاطلاع </a:t>
            </a:r>
            <a:r>
              <a:rPr lang="ar-KW" sz="1600" b="1" dirty="0">
                <a:solidFill>
                  <a:schemeClr val="accent1">
                    <a:lumMod val="50000"/>
                  </a:schemeClr>
                </a:solidFill>
              </a:rPr>
              <a:t>بشكل غير مشروع.</a:t>
            </a:r>
          </a:p>
          <a:p>
            <a:pPr marL="0" indent="0">
              <a:buNone/>
            </a:pPr>
            <a:endParaRPr lang="ar-KW" dirty="0"/>
          </a:p>
        </p:txBody>
      </p:sp>
    </p:spTree>
    <p:extLst>
      <p:ext uri="{BB962C8B-B14F-4D97-AF65-F5344CB8AC3E}">
        <p14:creationId xmlns:p14="http://schemas.microsoft.com/office/powerpoint/2010/main" val="25064717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متى يكون التداول أثناء حيازة المعلومات الداخلية أو </a:t>
            </a:r>
            <a:r>
              <a:rPr lang="ar-KW" sz="2400" b="1" u="sng" dirty="0" smtClean="0">
                <a:solidFill>
                  <a:srgbClr val="996600"/>
                </a:solidFill>
              </a:rPr>
              <a:t>استغلالها</a:t>
            </a:r>
            <a:endParaRPr lang="ar-KW" sz="2400" b="1" u="sng" dirty="0">
              <a:solidFill>
                <a:srgbClr val="996600"/>
              </a:solidFill>
            </a:endParaRPr>
          </a:p>
          <a:p>
            <a:pPr marL="0" indent="0" algn="r" rtl="1" fontAlgn="t">
              <a:spcBef>
                <a:spcPts val="1200"/>
              </a:spcBef>
              <a:spcAft>
                <a:spcPts val="1200"/>
              </a:spcAft>
              <a:buNone/>
            </a:pP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a:solidFill>
                  <a:schemeClr val="accent1">
                    <a:lumMod val="50000"/>
                  </a:schemeClr>
                </a:solidFill>
              </a:rPr>
              <a:t>إذا قام المتداول بالبيع أو الشراء لصالحه أو لصالح الغير – بشكل مباشر أو غير مباشر - على الورقة المالية المدرجة أثناء حيازته للمعلومات الداخلية سواءً كانت المعلومة الداخلية قد حصل عليها نتيجة </a:t>
            </a:r>
            <a:r>
              <a:rPr lang="ar-KW" sz="2000" b="1" dirty="0" smtClean="0">
                <a:solidFill>
                  <a:schemeClr val="accent1">
                    <a:lumMod val="50000"/>
                  </a:schemeClr>
                </a:solidFill>
              </a:rPr>
              <a:t>اطلاعه </a:t>
            </a:r>
            <a:r>
              <a:rPr lang="ar-KW" sz="2000" b="1" dirty="0">
                <a:solidFill>
                  <a:schemeClr val="accent1">
                    <a:lumMod val="50000"/>
                  </a:schemeClr>
                </a:solidFill>
              </a:rPr>
              <a:t>أو من خلال شخص مطلع عليها.</a:t>
            </a:r>
          </a:p>
          <a:p>
            <a:pPr marL="0" indent="0">
              <a:buNone/>
            </a:pPr>
            <a:endParaRPr lang="ar-KW" dirty="0"/>
          </a:p>
        </p:txBody>
      </p:sp>
    </p:spTree>
    <p:extLst>
      <p:ext uri="{BB962C8B-B14F-4D97-AF65-F5344CB8AC3E}">
        <p14:creationId xmlns:p14="http://schemas.microsoft.com/office/powerpoint/2010/main" val="3587553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3. الاحتيال والتلاعب في البورصة</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76514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77500" lnSpcReduction="20000"/>
          </a:bodyPr>
          <a:lstStyle/>
          <a:p>
            <a:pPr marL="0" indent="0" algn="just" rtl="1">
              <a:spcBef>
                <a:spcPts val="1200"/>
              </a:spcBef>
              <a:spcAft>
                <a:spcPts val="1200"/>
              </a:spcAft>
              <a:buNone/>
            </a:pPr>
            <a:r>
              <a:rPr lang="ar-KW" sz="2400" b="1" u="sng" dirty="0">
                <a:solidFill>
                  <a:srgbClr val="996600"/>
                </a:solidFill>
              </a:rPr>
              <a:t>تعريف جريمة </a:t>
            </a:r>
            <a:r>
              <a:rPr lang="ar-KW" sz="2400" b="1" u="sng" dirty="0" smtClean="0">
                <a:solidFill>
                  <a:srgbClr val="996600"/>
                </a:solidFill>
              </a:rPr>
              <a:t>الاحتيال والتلاعب </a:t>
            </a:r>
            <a:r>
              <a:rPr lang="ar-KW" sz="2400" b="1" u="sng" dirty="0">
                <a:solidFill>
                  <a:srgbClr val="996600"/>
                </a:solidFill>
              </a:rPr>
              <a:t>في البورصة</a:t>
            </a:r>
          </a:p>
          <a:p>
            <a:pPr marL="0" indent="0" algn="just" rtl="1" fontAlgn="t">
              <a:spcBef>
                <a:spcPts val="1200"/>
              </a:spcBef>
              <a:spcAft>
                <a:spcPts val="1200"/>
              </a:spcAft>
              <a:buNone/>
            </a:pPr>
            <a:r>
              <a:rPr lang="ar-KW" sz="2200" b="1" dirty="0">
                <a:solidFill>
                  <a:schemeClr val="accent1">
                    <a:lumMod val="50000"/>
                  </a:schemeClr>
                </a:solidFill>
              </a:rPr>
              <a:t>نصت المادة (122) من القانون رقم </a:t>
            </a:r>
            <a:r>
              <a:rPr lang="ar-KW" sz="2200" b="1" dirty="0" smtClean="0">
                <a:solidFill>
                  <a:schemeClr val="accent1">
                    <a:lumMod val="50000"/>
                  </a:schemeClr>
                </a:solidFill>
              </a:rPr>
              <a:t>7 </a:t>
            </a:r>
            <a:r>
              <a:rPr lang="ar-KW" sz="2200" b="1" dirty="0">
                <a:solidFill>
                  <a:schemeClr val="accent1">
                    <a:lumMod val="50000"/>
                  </a:schemeClr>
                </a:solidFill>
              </a:rPr>
              <a:t>لسنة </a:t>
            </a:r>
            <a:r>
              <a:rPr lang="ar-KW" sz="2200" b="1" dirty="0" smtClean="0">
                <a:solidFill>
                  <a:schemeClr val="accent1">
                    <a:lumMod val="50000"/>
                  </a:schemeClr>
                </a:solidFill>
              </a:rPr>
              <a:t>2010 وتعديلاته على أن: </a:t>
            </a:r>
            <a:endParaRPr lang="ar-KW" sz="2200" b="1" dirty="0">
              <a:solidFill>
                <a:schemeClr val="accent1">
                  <a:lumMod val="50000"/>
                </a:schemeClr>
              </a:solidFill>
            </a:endParaRPr>
          </a:p>
          <a:p>
            <a:pPr marL="0" indent="0" algn="just" rtl="1" fontAlgn="t">
              <a:lnSpc>
                <a:spcPct val="170000"/>
              </a:lnSpc>
              <a:spcBef>
                <a:spcPts val="1200"/>
              </a:spcBef>
              <a:spcAft>
                <a:spcPts val="1200"/>
              </a:spcAft>
              <a:buNone/>
            </a:pPr>
            <a:r>
              <a:rPr lang="ar-KW" sz="2000" b="1" dirty="0">
                <a:solidFill>
                  <a:schemeClr val="accent1">
                    <a:lumMod val="50000"/>
                  </a:schemeClr>
                </a:solidFill>
              </a:rPr>
              <a:t>يعاقب بالحبس مدة لا تجاوز خمس سنوات وبغرامة لا تقل عن عشرة آلاف دينار ولا تجـــاوز مائة ألف دينار أو بإحدى هاتين العقوبتين، كل من ثبت قيامه عمداً بأحد الأفعال الآتية</a:t>
            </a:r>
            <a:r>
              <a:rPr lang="ar-KW" sz="2000" b="1" dirty="0" smtClean="0">
                <a:solidFill>
                  <a:schemeClr val="accent1">
                    <a:lumMod val="50000"/>
                  </a:schemeClr>
                </a:solidFill>
              </a:rPr>
              <a:t>:</a:t>
            </a:r>
            <a:endParaRPr lang="ar-KW" sz="2000" b="1" dirty="0">
              <a:solidFill>
                <a:schemeClr val="accent1">
                  <a:lumMod val="50000"/>
                </a:schemeClr>
              </a:solidFill>
            </a:endParaRPr>
          </a:p>
          <a:p>
            <a:pPr marL="457200" indent="-457200" algn="just" rtl="1" fontAlgn="t">
              <a:lnSpc>
                <a:spcPct val="120000"/>
              </a:lnSpc>
              <a:spcBef>
                <a:spcPts val="1200"/>
              </a:spcBef>
              <a:spcAft>
                <a:spcPts val="1200"/>
              </a:spcAft>
              <a:buFont typeface="+mj-lt"/>
              <a:buAutoNum type="arabicPeriod"/>
            </a:pPr>
            <a:r>
              <a:rPr lang="ar-KW" sz="2000" b="1" u="sng" dirty="0">
                <a:solidFill>
                  <a:schemeClr val="accent1">
                    <a:lumMod val="50000"/>
                  </a:schemeClr>
                </a:solidFill>
              </a:rPr>
              <a:t>تصرف تصرفاً ينطوي على خلق مظهر وإيحاء زائف أو مضلل بشأن التداول الفعلي لورقة مالية أو لسوق الأوراق المالية عن طريق: </a:t>
            </a:r>
          </a:p>
          <a:p>
            <a:pPr marL="457200" indent="-457200" algn="just" rtl="1" fontAlgn="t">
              <a:lnSpc>
                <a:spcPct val="160000"/>
              </a:lnSpc>
              <a:spcBef>
                <a:spcPts val="1200"/>
              </a:spcBef>
              <a:spcAft>
                <a:spcPts val="1200"/>
              </a:spcAft>
              <a:buFont typeface="+mj-cs"/>
              <a:buAutoNum type="arabic1Minus"/>
            </a:pPr>
            <a:r>
              <a:rPr lang="ar-KW" sz="2000" b="1" dirty="0" smtClean="0">
                <a:solidFill>
                  <a:schemeClr val="accent1">
                    <a:lumMod val="50000"/>
                  </a:schemeClr>
                </a:solidFill>
              </a:rPr>
              <a:t>الدخول </a:t>
            </a:r>
            <a:r>
              <a:rPr lang="ar-KW" sz="2000" b="1" dirty="0">
                <a:solidFill>
                  <a:schemeClr val="accent1">
                    <a:lumMod val="50000"/>
                  </a:schemeClr>
                </a:solidFill>
              </a:rPr>
              <a:t>في صفقة بشكل لا يؤدي إلى تغيير فعلي في ملكية الورقة المالية</a:t>
            </a:r>
            <a:r>
              <a:rPr lang="ar-KW" sz="2000" b="1" dirty="0" smtClean="0">
                <a:solidFill>
                  <a:schemeClr val="accent1">
                    <a:lumMod val="50000"/>
                  </a:schemeClr>
                </a:solidFill>
              </a:rPr>
              <a:t>.</a:t>
            </a:r>
            <a:endParaRPr lang="ar-KW" sz="2000" b="1" dirty="0">
              <a:solidFill>
                <a:schemeClr val="accent1">
                  <a:lumMod val="50000"/>
                </a:schemeClr>
              </a:solidFill>
            </a:endParaRPr>
          </a:p>
          <a:p>
            <a:pPr marL="457200" indent="-457200" algn="just" rtl="1" fontAlgn="t">
              <a:lnSpc>
                <a:spcPct val="160000"/>
              </a:lnSpc>
              <a:spcBef>
                <a:spcPts val="600"/>
              </a:spcBef>
              <a:spcAft>
                <a:spcPts val="1200"/>
              </a:spcAft>
              <a:buFont typeface="+mj-cs"/>
              <a:buAutoNum type="arabic1Minus"/>
            </a:pPr>
            <a:r>
              <a:rPr lang="ar-KW" sz="2000" b="1" dirty="0" smtClean="0">
                <a:solidFill>
                  <a:schemeClr val="accent1">
                    <a:lumMod val="50000"/>
                  </a:schemeClr>
                </a:solidFill>
              </a:rPr>
              <a:t>إدخال </a:t>
            </a:r>
            <a:r>
              <a:rPr lang="ar-KW" sz="2000" b="1" dirty="0">
                <a:solidFill>
                  <a:schemeClr val="accent1">
                    <a:lumMod val="50000"/>
                  </a:schemeClr>
                </a:solidFill>
              </a:rPr>
              <a:t>أمر شراء أو بيع ورقة مالية، وهو على علم بأن أمراً مقارباً من حيث الحجم والسعر وزمن البيع أو الشراء لتلك الورقة المالية قد تم أو سيتم إصداره من قبل نفس الشخص أو أشخاص يعملون باتفاق مع ذلك الشخص.</a:t>
            </a:r>
          </a:p>
          <a:p>
            <a:pPr marL="0" indent="0" algn="r">
              <a:buNone/>
            </a:pPr>
            <a:endParaRPr lang="ar-KW" dirty="0"/>
          </a:p>
        </p:txBody>
      </p:sp>
    </p:spTree>
    <p:extLst>
      <p:ext uri="{BB962C8B-B14F-4D97-AF65-F5344CB8AC3E}">
        <p14:creationId xmlns:p14="http://schemas.microsoft.com/office/powerpoint/2010/main" val="2047084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fontAlgn="base">
              <a:spcBef>
                <a:spcPct val="0"/>
              </a:spcBef>
              <a:spcAft>
                <a:spcPts val="600"/>
              </a:spcAft>
              <a:buNone/>
            </a:pPr>
            <a:endParaRPr lang="ar-KW" sz="2800" dirty="0" smtClean="0">
              <a:solidFill>
                <a:schemeClr val="tx2"/>
              </a:solidFill>
              <a:latin typeface="Calibri" pitchFamily="34" charset="0"/>
            </a:endParaRPr>
          </a:p>
          <a:p>
            <a:pPr marL="0" indent="0" algn="just" rtl="1" fontAlgn="base">
              <a:spcBef>
                <a:spcPct val="0"/>
              </a:spcBef>
              <a:spcAft>
                <a:spcPts val="600"/>
              </a:spcAft>
              <a:buNone/>
            </a:pPr>
            <a:endParaRPr lang="ar-KW" sz="2800" dirty="0" smtClean="0">
              <a:solidFill>
                <a:schemeClr val="tx2"/>
              </a:solidFill>
              <a:latin typeface="Calibri" pitchFamily="34" charset="0"/>
            </a:endParaRPr>
          </a:p>
          <a:p>
            <a:pPr marL="0" indent="0" algn="just" rtl="1" fontAlgn="base">
              <a:spcBef>
                <a:spcPct val="0"/>
              </a:spcBef>
              <a:spcAft>
                <a:spcPts val="600"/>
              </a:spcAft>
              <a:buNone/>
            </a:pPr>
            <a:endParaRPr lang="ar-KW" sz="2800" dirty="0">
              <a:solidFill>
                <a:schemeClr val="tx2"/>
              </a:solidFill>
              <a:latin typeface="Calibri" pitchFamily="34" charset="0"/>
            </a:endParaRPr>
          </a:p>
          <a:p>
            <a:pPr marL="0" indent="0" algn="just" rtl="1" fontAlgn="base">
              <a:lnSpc>
                <a:spcPct val="150000"/>
              </a:lnSpc>
              <a:spcBef>
                <a:spcPct val="0"/>
              </a:spcBef>
              <a:spcAft>
                <a:spcPts val="600"/>
              </a:spcAft>
              <a:buNone/>
            </a:pPr>
            <a:r>
              <a:rPr lang="ar-KW" sz="2000" b="1" dirty="0" smtClean="0">
                <a:solidFill>
                  <a:schemeClr val="accent1">
                    <a:lumMod val="50000"/>
                  </a:schemeClr>
                </a:solidFill>
                <a:latin typeface="Calibri" pitchFamily="34" charset="0"/>
              </a:rPr>
              <a:t>تهدف </a:t>
            </a:r>
            <a:r>
              <a:rPr lang="ar-KW" sz="2000" b="1" dirty="0">
                <a:solidFill>
                  <a:schemeClr val="accent1">
                    <a:lumMod val="50000"/>
                  </a:schemeClr>
                </a:solidFill>
                <a:latin typeface="Calibri" pitchFamily="34" charset="0"/>
              </a:rPr>
              <a:t>هذه الورشة إلى التعريف </a:t>
            </a:r>
            <a:r>
              <a:rPr lang="ar-KW" sz="2000" b="1" dirty="0" smtClean="0">
                <a:solidFill>
                  <a:schemeClr val="accent1">
                    <a:lumMod val="50000"/>
                  </a:schemeClr>
                </a:solidFill>
                <a:latin typeface="Calibri" pitchFamily="34" charset="0"/>
              </a:rPr>
              <a:t>والتوعية </a:t>
            </a:r>
            <a:r>
              <a:rPr lang="ar-KW" sz="2000" b="1" dirty="0">
                <a:solidFill>
                  <a:schemeClr val="accent1">
                    <a:lumMod val="50000"/>
                  </a:schemeClr>
                </a:solidFill>
                <a:latin typeface="Calibri" pitchFamily="34" charset="0"/>
              </a:rPr>
              <a:t>بما جاء في القانون رقم 22 لسنة 2015 بتعديل </a:t>
            </a:r>
            <a:r>
              <a:rPr lang="ar-KW" sz="2000" b="1" dirty="0" smtClean="0">
                <a:solidFill>
                  <a:schemeClr val="accent1">
                    <a:lumMod val="50000"/>
                  </a:schemeClr>
                </a:solidFill>
                <a:latin typeface="Calibri" pitchFamily="34" charset="0"/>
              </a:rPr>
              <a:t>بعض أحكام </a:t>
            </a:r>
            <a:r>
              <a:rPr lang="ar-KW" sz="2000" b="1" dirty="0">
                <a:solidFill>
                  <a:schemeClr val="accent1">
                    <a:lumMod val="50000"/>
                  </a:schemeClr>
                </a:solidFill>
                <a:latin typeface="Calibri" pitchFamily="34" charset="0"/>
              </a:rPr>
              <a:t>القانون رقم 7 لسنة 2010 بشأن إنشاء هيئة أسواق المال وتنظيم نشاط الأوراق المالية ولائحته التنفيذية وتحديدا ما جاء في الكتاب الرابع عشر من اللائحة (سلوكيات السوق</a:t>
            </a:r>
            <a:r>
              <a:rPr lang="ar-KW" sz="2000" b="1" dirty="0" smtClean="0">
                <a:solidFill>
                  <a:schemeClr val="accent1">
                    <a:lumMod val="50000"/>
                  </a:schemeClr>
                </a:solidFill>
                <a:latin typeface="Calibri" pitchFamily="34" charset="0"/>
              </a:rPr>
              <a:t>).</a:t>
            </a:r>
          </a:p>
          <a:p>
            <a:pPr marL="0" lvl="0" indent="0" algn="just"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92500" lnSpcReduction="20000"/>
          </a:bodyPr>
          <a:lstStyle/>
          <a:p>
            <a:pPr marL="0" indent="0" algn="just" rtl="1">
              <a:spcBef>
                <a:spcPts val="1200"/>
              </a:spcBef>
              <a:spcAft>
                <a:spcPts val="1200"/>
              </a:spcAft>
              <a:buNone/>
            </a:pPr>
            <a:r>
              <a:rPr lang="ar-KW" sz="2400" b="1" u="sng" dirty="0">
                <a:solidFill>
                  <a:srgbClr val="996600"/>
                </a:solidFill>
              </a:rPr>
              <a:t>تعريف جريمة </a:t>
            </a:r>
            <a:r>
              <a:rPr lang="ar-KW" sz="2400" b="1" u="sng" dirty="0" smtClean="0">
                <a:solidFill>
                  <a:srgbClr val="996600"/>
                </a:solidFill>
              </a:rPr>
              <a:t>الاحتيال والتلاعب </a:t>
            </a:r>
            <a:r>
              <a:rPr lang="ar-KW" sz="2400" b="1" u="sng" dirty="0">
                <a:solidFill>
                  <a:srgbClr val="996600"/>
                </a:solidFill>
              </a:rPr>
              <a:t>في البورصة</a:t>
            </a:r>
          </a:p>
          <a:p>
            <a:pPr marL="0" indent="0" algn="just" rtl="1" fontAlgn="t">
              <a:spcBef>
                <a:spcPts val="1200"/>
              </a:spcBef>
              <a:spcAft>
                <a:spcPts val="1200"/>
              </a:spcAft>
              <a:buNone/>
            </a:pPr>
            <a:r>
              <a:rPr lang="ar-KW" sz="2200" b="1" dirty="0">
                <a:solidFill>
                  <a:schemeClr val="accent1">
                    <a:lumMod val="50000"/>
                  </a:schemeClr>
                </a:solidFill>
              </a:rPr>
              <a:t>نصت المادة (122) من القانون رقم </a:t>
            </a:r>
            <a:r>
              <a:rPr lang="ar-KW" sz="2200" b="1" dirty="0" smtClean="0">
                <a:solidFill>
                  <a:schemeClr val="accent1">
                    <a:lumMod val="50000"/>
                  </a:schemeClr>
                </a:solidFill>
              </a:rPr>
              <a:t>7 </a:t>
            </a:r>
            <a:r>
              <a:rPr lang="ar-KW" sz="2200" b="1" dirty="0">
                <a:solidFill>
                  <a:schemeClr val="accent1">
                    <a:lumMod val="50000"/>
                  </a:schemeClr>
                </a:solidFill>
              </a:rPr>
              <a:t>لسنة </a:t>
            </a:r>
            <a:r>
              <a:rPr lang="ar-KW" sz="2200" b="1" dirty="0" smtClean="0">
                <a:solidFill>
                  <a:schemeClr val="accent1">
                    <a:lumMod val="50000"/>
                  </a:schemeClr>
                </a:solidFill>
              </a:rPr>
              <a:t>2010 وتعديلاته على أن: </a:t>
            </a:r>
            <a:endParaRPr lang="ar-KW" sz="2200" b="1" dirty="0">
              <a:solidFill>
                <a:schemeClr val="accent1">
                  <a:lumMod val="50000"/>
                </a:schemeClr>
              </a:solidFill>
            </a:endParaRPr>
          </a:p>
          <a:p>
            <a:pPr marL="0" indent="0" algn="just" rtl="1" fontAlgn="t">
              <a:spcBef>
                <a:spcPts val="1200"/>
              </a:spcBef>
              <a:spcAft>
                <a:spcPts val="1200"/>
              </a:spcAft>
              <a:buNone/>
            </a:pPr>
            <a:r>
              <a:rPr lang="ar-KW" sz="2000" b="1" dirty="0">
                <a:solidFill>
                  <a:schemeClr val="accent1">
                    <a:lumMod val="50000"/>
                  </a:schemeClr>
                </a:solidFill>
              </a:rPr>
              <a:t>2.   </a:t>
            </a:r>
            <a:r>
              <a:rPr lang="ar-KW" sz="2000" b="1" u="sng" dirty="0">
                <a:solidFill>
                  <a:schemeClr val="accent1">
                    <a:lumMod val="50000"/>
                  </a:schemeClr>
                </a:solidFill>
              </a:rPr>
              <a:t>كل من أبرم صفقة أو أكثر في ورقة مالية من شأنها:</a:t>
            </a:r>
          </a:p>
          <a:p>
            <a:pPr marL="457200" indent="-457200" algn="just" rtl="1" fontAlgn="t">
              <a:spcBef>
                <a:spcPts val="1200"/>
              </a:spcBef>
              <a:spcAft>
                <a:spcPts val="1200"/>
              </a:spcAft>
              <a:buFont typeface="+mj-cs"/>
              <a:buAutoNum type="arabic2Minus"/>
            </a:pPr>
            <a:r>
              <a:rPr lang="ar-KW" sz="2000" b="1" dirty="0" smtClean="0">
                <a:solidFill>
                  <a:schemeClr val="accent1">
                    <a:lumMod val="50000"/>
                  </a:schemeClr>
                </a:solidFill>
              </a:rPr>
              <a:t>رفع </a:t>
            </a:r>
            <a:r>
              <a:rPr lang="ar-KW" sz="2000" b="1" dirty="0">
                <a:solidFill>
                  <a:schemeClr val="accent1">
                    <a:lumMod val="50000"/>
                  </a:schemeClr>
                </a:solidFill>
              </a:rPr>
              <a:t>سعر تلك الورقة المالية لنفس المصدر، بهدف حث الآخرين على شرائها</a:t>
            </a:r>
            <a:r>
              <a:rPr lang="ar-KW" sz="2000" b="1" dirty="0" smtClean="0">
                <a:solidFill>
                  <a:schemeClr val="accent1">
                    <a:lumMod val="50000"/>
                  </a:schemeClr>
                </a:solidFill>
              </a:rPr>
              <a:t>.</a:t>
            </a:r>
            <a:endParaRPr lang="ar-KW" sz="2000" b="1" dirty="0">
              <a:solidFill>
                <a:schemeClr val="accent1">
                  <a:lumMod val="50000"/>
                </a:schemeClr>
              </a:solidFill>
            </a:endParaRPr>
          </a:p>
          <a:p>
            <a:pPr marL="457200" indent="-457200" algn="just" rtl="1" fontAlgn="t">
              <a:spcBef>
                <a:spcPts val="1200"/>
              </a:spcBef>
              <a:spcAft>
                <a:spcPts val="1200"/>
              </a:spcAft>
              <a:buFont typeface="+mj-cs"/>
              <a:buAutoNum type="arabic2Minus"/>
            </a:pPr>
            <a:r>
              <a:rPr lang="ar-KW" sz="2000" b="1" dirty="0" smtClean="0">
                <a:solidFill>
                  <a:schemeClr val="accent1">
                    <a:lumMod val="50000"/>
                  </a:schemeClr>
                </a:solidFill>
              </a:rPr>
              <a:t>تخفيض </a:t>
            </a:r>
            <a:r>
              <a:rPr lang="ar-KW" sz="2000" b="1" dirty="0">
                <a:solidFill>
                  <a:schemeClr val="accent1">
                    <a:lumMod val="50000"/>
                  </a:schemeClr>
                </a:solidFill>
              </a:rPr>
              <a:t>سعر تلك الورقة المالية لنفس المصدر، بهدف حث الآخرين على بيعها</a:t>
            </a:r>
            <a:r>
              <a:rPr lang="ar-KW" sz="2000" b="1" dirty="0" smtClean="0">
                <a:solidFill>
                  <a:schemeClr val="accent1">
                    <a:lumMod val="50000"/>
                  </a:schemeClr>
                </a:solidFill>
              </a:rPr>
              <a:t>.</a:t>
            </a:r>
            <a:endParaRPr lang="ar-KW" sz="2000" b="1" dirty="0">
              <a:solidFill>
                <a:schemeClr val="accent1">
                  <a:lumMod val="50000"/>
                </a:schemeClr>
              </a:solidFill>
            </a:endParaRPr>
          </a:p>
          <a:p>
            <a:pPr marL="457200" indent="-457200" algn="just" rtl="1" fontAlgn="t">
              <a:spcBef>
                <a:spcPts val="1200"/>
              </a:spcBef>
              <a:spcAft>
                <a:spcPts val="1200"/>
              </a:spcAft>
              <a:buFont typeface="+mj-cs"/>
              <a:buAutoNum type="arabic2Minus"/>
            </a:pPr>
            <a:r>
              <a:rPr lang="ar-KW" sz="2000" b="1" dirty="0" smtClean="0">
                <a:solidFill>
                  <a:schemeClr val="accent1">
                    <a:lumMod val="50000"/>
                  </a:schemeClr>
                </a:solidFill>
              </a:rPr>
              <a:t>خلق </a:t>
            </a:r>
            <a:r>
              <a:rPr lang="ar-KW" sz="2000" b="1" dirty="0">
                <a:solidFill>
                  <a:schemeClr val="accent1">
                    <a:lumMod val="50000"/>
                  </a:schemeClr>
                </a:solidFill>
              </a:rPr>
              <a:t>تداول فعلي أو وهمي بهدف حث الآخرين على الشراء أو البيع</a:t>
            </a:r>
            <a:r>
              <a:rPr lang="ar-KW" sz="2000" b="1" dirty="0" smtClean="0">
                <a:solidFill>
                  <a:schemeClr val="accent1">
                    <a:lumMod val="50000"/>
                  </a:schemeClr>
                </a:solidFill>
              </a:rPr>
              <a:t>.</a:t>
            </a:r>
          </a:p>
          <a:p>
            <a:pPr marL="0" indent="0" algn="just" rtl="1" fontAlgn="t">
              <a:lnSpc>
                <a:spcPct val="160000"/>
              </a:lnSpc>
              <a:spcBef>
                <a:spcPts val="1200"/>
              </a:spcBef>
              <a:spcAft>
                <a:spcPts val="1200"/>
              </a:spcAft>
              <a:buNone/>
            </a:pPr>
            <a:r>
              <a:rPr lang="ar-KW" sz="2000" b="1" dirty="0" smtClean="0">
                <a:solidFill>
                  <a:schemeClr val="accent1">
                    <a:lumMod val="50000"/>
                  </a:schemeClr>
                </a:solidFill>
              </a:rPr>
              <a:t>وتضع </a:t>
            </a:r>
            <a:r>
              <a:rPr lang="ar-KW" sz="2000" b="1" dirty="0">
                <a:solidFill>
                  <a:schemeClr val="accent1">
                    <a:lumMod val="50000"/>
                  </a:schemeClr>
                </a:solidFill>
              </a:rPr>
              <a:t>الهيئة القواعد التي تبين الحالات التي تقع فيها الأفعال المنصوص عليها في البندين (1/أ ، 2/ج)، </a:t>
            </a:r>
            <a:r>
              <a:rPr lang="ar-KW" sz="2000" b="1" dirty="0" smtClean="0">
                <a:solidFill>
                  <a:schemeClr val="accent1">
                    <a:lumMod val="50000"/>
                  </a:schemeClr>
                </a:solidFill>
              </a:rPr>
              <a:t>وتحدد </a:t>
            </a:r>
            <a:r>
              <a:rPr lang="ar-KW" sz="2000" b="1" dirty="0">
                <a:solidFill>
                  <a:schemeClr val="accent1">
                    <a:lumMod val="50000"/>
                  </a:schemeClr>
                </a:solidFill>
              </a:rPr>
              <a:t>تلك القواعد الممارسات المشروعة المستثناة من تطبيق حكم هذه المادة.</a:t>
            </a:r>
          </a:p>
          <a:p>
            <a:pPr marL="0" indent="0" algn="r" rtl="1" fontAlgn="t">
              <a:spcBef>
                <a:spcPts val="1200"/>
              </a:spcBef>
              <a:spcAft>
                <a:spcPts val="1200"/>
              </a:spcAft>
              <a:buNone/>
            </a:pPr>
            <a:endParaRPr lang="ar-KW" sz="2000" b="1" dirty="0" smtClean="0">
              <a:solidFill>
                <a:schemeClr val="accent1">
                  <a:lumMod val="50000"/>
                </a:schemeClr>
              </a:solidFill>
            </a:endParaRPr>
          </a:p>
          <a:p>
            <a:pPr marL="0" indent="0" algn="r">
              <a:buNone/>
            </a:pPr>
            <a:endParaRPr lang="ar-KW" dirty="0"/>
          </a:p>
        </p:txBody>
      </p:sp>
    </p:spTree>
    <p:extLst>
      <p:ext uri="{BB962C8B-B14F-4D97-AF65-F5344CB8AC3E}">
        <p14:creationId xmlns:p14="http://schemas.microsoft.com/office/powerpoint/2010/main" val="32976243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تعريف جريمة </a:t>
            </a:r>
            <a:r>
              <a:rPr lang="ar-KW" sz="2400" b="1" u="sng" dirty="0" smtClean="0">
                <a:solidFill>
                  <a:srgbClr val="996600"/>
                </a:solidFill>
              </a:rPr>
              <a:t>الاحتيال والتلاعب </a:t>
            </a:r>
            <a:r>
              <a:rPr lang="ar-KW" sz="2400" b="1" u="sng" dirty="0">
                <a:solidFill>
                  <a:srgbClr val="996600"/>
                </a:solidFill>
              </a:rPr>
              <a:t>في البورصة</a:t>
            </a:r>
          </a:p>
          <a:p>
            <a:pPr marL="0" indent="0" algn="r" rtl="1" fontAlgn="t">
              <a:spcBef>
                <a:spcPts val="1200"/>
              </a:spcBef>
              <a:spcAft>
                <a:spcPts val="1200"/>
              </a:spcAft>
              <a:buNone/>
            </a:pP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a:solidFill>
                  <a:schemeClr val="accent1">
                    <a:lumMod val="50000"/>
                  </a:schemeClr>
                </a:solidFill>
              </a:rPr>
              <a:t>‌وفقاً لنص المادة السابق </a:t>
            </a:r>
            <a:r>
              <a:rPr lang="ar-KW" sz="2000" b="1" dirty="0" smtClean="0">
                <a:solidFill>
                  <a:schemeClr val="accent1">
                    <a:lumMod val="50000"/>
                  </a:schemeClr>
                </a:solidFill>
              </a:rPr>
              <a:t>فإنه </a:t>
            </a:r>
            <a:r>
              <a:rPr lang="ar-KW" sz="2000" b="1" dirty="0">
                <a:solidFill>
                  <a:schemeClr val="accent1">
                    <a:lumMod val="50000"/>
                  </a:schemeClr>
                </a:solidFill>
              </a:rPr>
              <a:t>يحظر على أي متداول القيام أو المشاركة في أي تصرفات أو ممارسات تنطوي على تلاعب أو تضليل فيما يتعلق بالصفقات المنفذة على ورقة مالية إذا كان ذلك المتداول يعلم بطبيعة ذلك التصرف أو الممارسة نظراً لما تسببه مثل هذه التصرفات </a:t>
            </a:r>
            <a:r>
              <a:rPr lang="ar-KW" sz="2000" b="1" dirty="0" smtClean="0">
                <a:solidFill>
                  <a:schemeClr val="accent1">
                    <a:lumMod val="50000"/>
                  </a:schemeClr>
                </a:solidFill>
              </a:rPr>
              <a:t>والممارسات </a:t>
            </a:r>
            <a:r>
              <a:rPr lang="ar-KW" sz="2000" b="1" dirty="0">
                <a:solidFill>
                  <a:schemeClr val="accent1">
                    <a:lumMod val="50000"/>
                  </a:schemeClr>
                </a:solidFill>
              </a:rPr>
              <a:t>في التداول من تضليل </a:t>
            </a:r>
            <a:r>
              <a:rPr lang="ar-KW" sz="2000" b="1" dirty="0" smtClean="0">
                <a:solidFill>
                  <a:schemeClr val="accent1">
                    <a:lumMod val="50000"/>
                  </a:schemeClr>
                </a:solidFill>
              </a:rPr>
              <a:t>وإيحاء </a:t>
            </a:r>
            <a:r>
              <a:rPr lang="ar-KW" sz="2000" b="1" dirty="0">
                <a:solidFill>
                  <a:schemeClr val="accent1">
                    <a:lumMod val="50000"/>
                  </a:schemeClr>
                </a:solidFill>
              </a:rPr>
              <a:t>زائف لجمهور المتداولين عن طبيعة النشاط في الورقة المالية.</a:t>
            </a:r>
          </a:p>
          <a:p>
            <a:pPr marL="0" indent="0">
              <a:buNone/>
            </a:pPr>
            <a:endParaRPr lang="ar-KW" dirty="0"/>
          </a:p>
        </p:txBody>
      </p:sp>
    </p:spTree>
    <p:extLst>
      <p:ext uri="{BB962C8B-B14F-4D97-AF65-F5344CB8AC3E}">
        <p14:creationId xmlns:p14="http://schemas.microsoft.com/office/powerpoint/2010/main" val="4128461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الاحتيال والتلاعب </a:t>
            </a:r>
            <a:r>
              <a:rPr lang="ar-KW" sz="2700" b="1" dirty="0">
                <a:solidFill>
                  <a:schemeClr val="tx2"/>
                </a:solidFill>
                <a:latin typeface="Sakkal Majalla" pitchFamily="2" charset="-78"/>
                <a:cs typeface="Arial"/>
              </a:rPr>
              <a:t>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92500" lnSpcReduction="20000"/>
          </a:bodyPr>
          <a:lstStyle/>
          <a:p>
            <a:pPr marL="0" indent="0" algn="r" rtl="1">
              <a:spcBef>
                <a:spcPts val="1200"/>
              </a:spcBef>
              <a:spcAft>
                <a:spcPts val="1200"/>
              </a:spcAft>
              <a:buNone/>
            </a:pPr>
            <a:r>
              <a:rPr lang="ar-KW" sz="2400" b="1" u="sng" dirty="0">
                <a:solidFill>
                  <a:srgbClr val="996600"/>
                </a:solidFill>
              </a:rPr>
              <a:t>أنواع التلاعب </a:t>
            </a:r>
            <a:r>
              <a:rPr lang="ar-KW" sz="2400" b="1" u="sng" dirty="0" smtClean="0">
                <a:solidFill>
                  <a:srgbClr val="996600"/>
                </a:solidFill>
              </a:rPr>
              <a:t>والتضليل </a:t>
            </a:r>
            <a:r>
              <a:rPr lang="ar-KW" sz="2400" b="1" u="sng" dirty="0">
                <a:solidFill>
                  <a:srgbClr val="996600"/>
                </a:solidFill>
              </a:rPr>
              <a:t>في التداول</a:t>
            </a: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التأثير على أسعار الورقة المالية المدرجة بشكل متعمد سواءً برفع سعرها أو خفضه </a:t>
            </a:r>
            <a:r>
              <a:rPr lang="ar-KW" sz="2000" b="1" dirty="0" smtClean="0">
                <a:solidFill>
                  <a:schemeClr val="accent1">
                    <a:lumMod val="50000"/>
                  </a:schemeClr>
                </a:solidFill>
              </a:rPr>
              <a:t>وذلك </a:t>
            </a:r>
            <a:r>
              <a:rPr lang="ar-KW" sz="2000" b="1" dirty="0">
                <a:solidFill>
                  <a:schemeClr val="accent1">
                    <a:lumMod val="50000"/>
                  </a:schemeClr>
                </a:solidFill>
              </a:rPr>
              <a:t>بقصد إيجاد صورة مضللة عن الإتجاهات السعرية للورقة المالية.</a:t>
            </a: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التأثير على أحجام التداول على الورقة المالية المدرجة بشكل متعمد </a:t>
            </a:r>
            <a:r>
              <a:rPr lang="ar-KW" sz="2000" b="1" dirty="0" smtClean="0">
                <a:solidFill>
                  <a:schemeClr val="accent1">
                    <a:lumMod val="50000"/>
                  </a:schemeClr>
                </a:solidFill>
              </a:rPr>
              <a:t>وإيجاد </a:t>
            </a:r>
            <a:r>
              <a:rPr lang="ar-KW" sz="2000" b="1" dirty="0">
                <a:solidFill>
                  <a:schemeClr val="accent1">
                    <a:lumMod val="50000"/>
                  </a:schemeClr>
                </a:solidFill>
              </a:rPr>
              <a:t>زخم عليها بقصد تضليل </a:t>
            </a:r>
            <a:r>
              <a:rPr lang="ar-KW" sz="2000" b="1" dirty="0" smtClean="0">
                <a:solidFill>
                  <a:schemeClr val="accent1">
                    <a:lumMod val="50000"/>
                  </a:schemeClr>
                </a:solidFill>
              </a:rPr>
              <a:t>وخداع </a:t>
            </a:r>
            <a:r>
              <a:rPr lang="ar-KW" sz="2000" b="1" dirty="0">
                <a:solidFill>
                  <a:schemeClr val="accent1">
                    <a:lumMod val="50000"/>
                  </a:schemeClr>
                </a:solidFill>
              </a:rPr>
              <a:t>جمهور المتداولين عن طبيعة نشاط الورقة المالية.</a:t>
            </a: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تنفيذ صفقة أو صفقات لا يترتب عليها تغيير حقيقي في ملكية الورقة المالية.</a:t>
            </a: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الترتيب المسبق بين طرفين في إدخال الأوامر </a:t>
            </a:r>
            <a:r>
              <a:rPr lang="ar-KW" sz="2000" b="1" dirty="0" smtClean="0">
                <a:solidFill>
                  <a:schemeClr val="accent1">
                    <a:lumMod val="50000"/>
                  </a:schemeClr>
                </a:solidFill>
              </a:rPr>
              <a:t>وتنفيذ </a:t>
            </a:r>
            <a:r>
              <a:rPr lang="ar-KW" sz="2000" b="1" dirty="0">
                <a:solidFill>
                  <a:schemeClr val="accent1">
                    <a:lumMod val="50000"/>
                  </a:schemeClr>
                </a:solidFill>
              </a:rPr>
              <a:t>الصفقات على ورقة مالية مدرجة بشكل متقابل فيما بينهما </a:t>
            </a:r>
            <a:r>
              <a:rPr lang="ar-KW" sz="2000" b="1" dirty="0" smtClean="0">
                <a:solidFill>
                  <a:schemeClr val="accent1">
                    <a:lumMod val="50000"/>
                  </a:schemeClr>
                </a:solidFill>
              </a:rPr>
              <a:t>والذي </a:t>
            </a:r>
            <a:r>
              <a:rPr lang="ar-KW" sz="2000" b="1" dirty="0">
                <a:solidFill>
                  <a:schemeClr val="accent1">
                    <a:lumMod val="50000"/>
                  </a:schemeClr>
                </a:solidFill>
              </a:rPr>
              <a:t>ينتج عنه صورة مضللة لطبيعة التداول الفعلي على الورقة المالية.</a:t>
            </a:r>
          </a:p>
          <a:p>
            <a:pPr marL="0" indent="0">
              <a:buNone/>
            </a:pPr>
            <a:endParaRPr lang="ar-KW" dirty="0"/>
          </a:p>
        </p:txBody>
      </p:sp>
    </p:spTree>
    <p:extLst>
      <p:ext uri="{BB962C8B-B14F-4D97-AF65-F5344CB8AC3E}">
        <p14:creationId xmlns:p14="http://schemas.microsoft.com/office/powerpoint/2010/main" val="27480490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الاحتيال والتلاعب </a:t>
            </a:r>
            <a:r>
              <a:rPr lang="ar-KW" sz="2700" b="1" dirty="0">
                <a:solidFill>
                  <a:schemeClr val="tx2"/>
                </a:solidFill>
                <a:latin typeface="Sakkal Majalla" pitchFamily="2" charset="-78"/>
                <a:cs typeface="Arial"/>
              </a:rPr>
              <a:t>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338112" y="3763727"/>
            <a:ext cx="1258068" cy="1139477"/>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ar-KW" b="1" dirty="0" smtClean="0">
                <a:solidFill>
                  <a:schemeClr val="accent1">
                    <a:lumMod val="50000"/>
                  </a:schemeClr>
                </a:solidFill>
              </a:rPr>
              <a:t>أسعار مصطنعة</a:t>
            </a:r>
            <a:endParaRPr lang="en-US" b="1" dirty="0">
              <a:solidFill>
                <a:schemeClr val="accent1">
                  <a:lumMod val="50000"/>
                </a:schemeClr>
              </a:solidFill>
            </a:endParaRPr>
          </a:p>
        </p:txBody>
      </p:sp>
      <p:sp>
        <p:nvSpPr>
          <p:cNvPr id="19" name="Rectangle 18"/>
          <p:cNvSpPr/>
          <p:nvPr/>
        </p:nvSpPr>
        <p:spPr>
          <a:xfrm>
            <a:off x="6338112" y="2512770"/>
            <a:ext cx="1258068" cy="1139477"/>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ar-KW" b="1" dirty="0" smtClean="0">
                <a:solidFill>
                  <a:schemeClr val="accent1">
                    <a:lumMod val="50000"/>
                  </a:schemeClr>
                </a:solidFill>
              </a:rPr>
              <a:t>نشاط تداول مصطنع</a:t>
            </a:r>
            <a:endParaRPr lang="en-US" b="1" dirty="0">
              <a:solidFill>
                <a:schemeClr val="accent1">
                  <a:lumMod val="50000"/>
                </a:schemeClr>
              </a:solidFill>
            </a:endParaRPr>
          </a:p>
        </p:txBody>
      </p:sp>
      <p:sp>
        <p:nvSpPr>
          <p:cNvPr id="30" name="Rectangle 29"/>
          <p:cNvSpPr/>
          <p:nvPr/>
        </p:nvSpPr>
        <p:spPr>
          <a:xfrm>
            <a:off x="1691680" y="2403149"/>
            <a:ext cx="2744845" cy="2643264"/>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ar-KW" b="1" dirty="0">
                <a:solidFill>
                  <a:schemeClr val="accent1">
                    <a:lumMod val="50000"/>
                  </a:schemeClr>
                </a:solidFill>
              </a:rPr>
              <a:t>يترتب على التصرفات </a:t>
            </a:r>
            <a:r>
              <a:rPr lang="ar-KW" b="1" dirty="0" smtClean="0">
                <a:solidFill>
                  <a:schemeClr val="accent1">
                    <a:lumMod val="50000"/>
                  </a:schemeClr>
                </a:solidFill>
              </a:rPr>
              <a:t>والسلوكيات </a:t>
            </a:r>
            <a:r>
              <a:rPr lang="ar-KW" b="1" dirty="0">
                <a:solidFill>
                  <a:schemeClr val="accent1">
                    <a:lumMod val="50000"/>
                  </a:schemeClr>
                </a:solidFill>
              </a:rPr>
              <a:t>المضللة بالتداول أنها قد تدفع جمهور المتداولين لإتخاذ قراراتهم </a:t>
            </a:r>
            <a:r>
              <a:rPr lang="ar-KW" b="1" dirty="0" smtClean="0">
                <a:solidFill>
                  <a:schemeClr val="accent1">
                    <a:lumMod val="50000"/>
                  </a:schemeClr>
                </a:solidFill>
              </a:rPr>
              <a:t>الاستثمارية </a:t>
            </a:r>
            <a:r>
              <a:rPr lang="ar-KW" b="1" dirty="0">
                <a:solidFill>
                  <a:schemeClr val="accent1">
                    <a:lumMod val="50000"/>
                  </a:schemeClr>
                </a:solidFill>
              </a:rPr>
              <a:t>سواءً بالبيع أو الشراء بشكل خاطئ </a:t>
            </a:r>
            <a:r>
              <a:rPr lang="ar-KW" b="1" dirty="0" smtClean="0">
                <a:solidFill>
                  <a:schemeClr val="accent1">
                    <a:lumMod val="50000"/>
                  </a:schemeClr>
                </a:solidFill>
              </a:rPr>
              <a:t>ومنخدع</a:t>
            </a:r>
            <a:r>
              <a:rPr lang="ar-KW" b="1" dirty="0">
                <a:solidFill>
                  <a:schemeClr val="accent1">
                    <a:lumMod val="50000"/>
                  </a:schemeClr>
                </a:solidFill>
              </a:rPr>
              <a:t>، </a:t>
            </a:r>
            <a:r>
              <a:rPr lang="ar-KW" b="1" dirty="0" smtClean="0">
                <a:solidFill>
                  <a:schemeClr val="accent1">
                    <a:lumMod val="50000"/>
                  </a:schemeClr>
                </a:solidFill>
              </a:rPr>
              <a:t>ويستفيد </a:t>
            </a:r>
            <a:r>
              <a:rPr lang="ar-KW" b="1" dirty="0">
                <a:solidFill>
                  <a:schemeClr val="accent1">
                    <a:lumMod val="50000"/>
                  </a:schemeClr>
                </a:solidFill>
              </a:rPr>
              <a:t>من ذلك المتداول المتلاعب</a:t>
            </a:r>
            <a:r>
              <a:rPr lang="ar-KW" b="1" dirty="0" smtClean="0">
                <a:solidFill>
                  <a:schemeClr val="accent1">
                    <a:lumMod val="50000"/>
                  </a:schemeClr>
                </a:solidFill>
              </a:rPr>
              <a:t>.</a:t>
            </a:r>
            <a:endParaRPr lang="ar-KW" b="1" dirty="0">
              <a:solidFill>
                <a:schemeClr val="accent1">
                  <a:lumMod val="50000"/>
                </a:schemeClr>
              </a:solidFill>
            </a:endParaRPr>
          </a:p>
        </p:txBody>
      </p:sp>
      <p:sp>
        <p:nvSpPr>
          <p:cNvPr id="31" name="Left Arrow 30"/>
          <p:cNvSpPr/>
          <p:nvPr/>
        </p:nvSpPr>
        <p:spPr>
          <a:xfrm>
            <a:off x="4847258" y="3062451"/>
            <a:ext cx="1080120" cy="284646"/>
          </a:xfrm>
          <a:prstGeom prst="leftArrow">
            <a:avLst/>
          </a:prstGeom>
          <a:solidFill>
            <a:schemeClr val="accent1">
              <a:lumMod val="50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2" name="Left Arrow 31"/>
          <p:cNvSpPr/>
          <p:nvPr/>
        </p:nvSpPr>
        <p:spPr>
          <a:xfrm>
            <a:off x="4847258" y="4124102"/>
            <a:ext cx="1080120" cy="284646"/>
          </a:xfrm>
          <a:prstGeom prst="leftArrow">
            <a:avLst/>
          </a:prstGeom>
          <a:solidFill>
            <a:schemeClr val="accent1">
              <a:lumMod val="50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83568" y="1600205"/>
            <a:ext cx="8003232" cy="556316"/>
          </a:xfrm>
        </p:spPr>
        <p:txBody>
          <a:bodyPr/>
          <a:lstStyle/>
          <a:p>
            <a:pPr marL="0" indent="0" algn="r" rtl="1">
              <a:spcBef>
                <a:spcPts val="0"/>
              </a:spcBef>
              <a:buNone/>
            </a:pPr>
            <a:r>
              <a:rPr lang="ar-KW" sz="2400" b="1" u="sng" dirty="0">
                <a:solidFill>
                  <a:srgbClr val="996600"/>
                </a:solidFill>
                <a:latin typeface="Calibri" panose="020F0502020204030204" pitchFamily="34" charset="0"/>
              </a:rPr>
              <a:t>الآثار السلبية المترتبة على التداولات المضللة</a:t>
            </a:r>
            <a:endParaRPr lang="ar-KW" sz="2400" b="1" u="sng" dirty="0">
              <a:solidFill>
                <a:srgbClr val="996600"/>
              </a:solidFill>
              <a:latin typeface="Arial" panose="020B0604020202020204" pitchFamily="34" charset="0"/>
            </a:endParaRPr>
          </a:p>
          <a:p>
            <a:pPr marL="0" indent="0">
              <a:buNone/>
            </a:pPr>
            <a:endParaRPr lang="ar-KW" dirty="0"/>
          </a:p>
        </p:txBody>
      </p:sp>
    </p:spTree>
    <p:extLst>
      <p:ext uri="{BB962C8B-B14F-4D97-AF65-F5344CB8AC3E}">
        <p14:creationId xmlns:p14="http://schemas.microsoft.com/office/powerpoint/2010/main" val="26690862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4. الممارسات غير المشروعة في التداول</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1766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4. الممارسات غير المشروعة في التداول</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idx="1"/>
          </p:nvPr>
        </p:nvSpPr>
        <p:spPr/>
        <p:txBody>
          <a:bodyPr/>
          <a:lstStyle/>
          <a:p>
            <a:pPr marL="0" indent="0" algn="r" rtl="1">
              <a:spcBef>
                <a:spcPts val="0"/>
              </a:spcBef>
              <a:buNone/>
            </a:pPr>
            <a:r>
              <a:rPr lang="ar-KW" sz="2400" b="1" u="sng" dirty="0">
                <a:solidFill>
                  <a:srgbClr val="996600"/>
                </a:solidFill>
                <a:latin typeface="Calibri" panose="020F0502020204030204" pitchFamily="34" charset="0"/>
              </a:rPr>
              <a:t>تعريف الممارسات </a:t>
            </a:r>
            <a:r>
              <a:rPr lang="ar-KW" sz="2400" b="1" u="sng" dirty="0" smtClean="0">
                <a:solidFill>
                  <a:srgbClr val="996600"/>
                </a:solidFill>
                <a:latin typeface="Calibri" panose="020F0502020204030204" pitchFamily="34" charset="0"/>
              </a:rPr>
              <a:t>غير المشروعة في التداول</a:t>
            </a:r>
            <a:endParaRPr lang="ar-KW" sz="2400" b="1" u="sng" dirty="0">
              <a:solidFill>
                <a:srgbClr val="996600"/>
              </a:solidFill>
              <a:latin typeface="Arial" panose="020B0604020202020204" pitchFamily="34" charset="0"/>
            </a:endParaRPr>
          </a:p>
          <a:p>
            <a:pPr marL="0" indent="0" algn="just" rtl="1" fontAlgn="t">
              <a:spcBef>
                <a:spcPts val="0"/>
              </a:spcBef>
              <a:buNone/>
            </a:pPr>
            <a:endParaRPr lang="ar-KW" dirty="0" smtClean="0">
              <a:solidFill>
                <a:srgbClr val="000000"/>
              </a:solidFill>
              <a:latin typeface="Calibri" panose="020F0502020204030204" pitchFamily="34" charset="0"/>
            </a:endParaRPr>
          </a:p>
          <a:p>
            <a:pPr marL="0" indent="0" algn="just" rtl="1" fontAlgn="t">
              <a:lnSpc>
                <a:spcPct val="150000"/>
              </a:lnSpc>
              <a:spcBef>
                <a:spcPts val="0"/>
              </a:spcBef>
              <a:buNone/>
            </a:pPr>
            <a:endParaRPr lang="ar-KW" sz="2000" b="1" dirty="0" smtClean="0">
              <a:solidFill>
                <a:schemeClr val="accent1">
                  <a:lumMod val="50000"/>
                </a:schemeClr>
              </a:solidFill>
              <a:latin typeface="Calibri" panose="020F0502020204030204" pitchFamily="34" charset="0"/>
            </a:endParaRPr>
          </a:p>
          <a:p>
            <a:pPr marL="0" indent="0" algn="just" rtl="1" fontAlgn="t">
              <a:lnSpc>
                <a:spcPct val="150000"/>
              </a:lnSpc>
              <a:spcBef>
                <a:spcPts val="0"/>
              </a:spcBef>
              <a:buNone/>
            </a:pPr>
            <a:r>
              <a:rPr lang="ar-KW" sz="2000" b="1" dirty="0" smtClean="0">
                <a:solidFill>
                  <a:schemeClr val="accent1">
                    <a:lumMod val="50000"/>
                  </a:schemeClr>
                </a:solidFill>
                <a:latin typeface="Calibri" panose="020F0502020204030204" pitchFamily="34" charset="0"/>
              </a:rPr>
              <a:t>تضمن </a:t>
            </a:r>
            <a:r>
              <a:rPr lang="ar-KW" sz="2000" b="1" dirty="0">
                <a:solidFill>
                  <a:schemeClr val="accent1">
                    <a:lumMod val="50000"/>
                  </a:schemeClr>
                </a:solidFill>
                <a:latin typeface="Calibri" panose="020F0502020204030204" pitchFamily="34" charset="0"/>
              </a:rPr>
              <a:t>الكتاب الرابع عشر من اللائحة التنفيذية تحديد للأفعال </a:t>
            </a:r>
            <a:r>
              <a:rPr lang="ar-KW" sz="2000" b="1" dirty="0" smtClean="0">
                <a:solidFill>
                  <a:schemeClr val="accent1">
                    <a:lumMod val="50000"/>
                  </a:schemeClr>
                </a:solidFill>
                <a:latin typeface="Calibri" panose="020F0502020204030204" pitchFamily="34" charset="0"/>
              </a:rPr>
              <a:t>والتصرفات </a:t>
            </a:r>
            <a:r>
              <a:rPr lang="ar-KW" sz="2000" b="1" dirty="0">
                <a:solidFill>
                  <a:schemeClr val="accent1">
                    <a:lumMod val="50000"/>
                  </a:schemeClr>
                </a:solidFill>
                <a:latin typeface="Calibri" panose="020F0502020204030204" pitchFamily="34" charset="0"/>
              </a:rPr>
              <a:t>التي تهدف إلى تضليل المتعاملين في الأوراق المالية غير أنها لا ترقى بأن تصنف كجريمة تداول بقدر ما هي أفعال غير مشروعة </a:t>
            </a:r>
            <a:r>
              <a:rPr lang="ar-KW" sz="2000" b="1" dirty="0" smtClean="0">
                <a:solidFill>
                  <a:schemeClr val="accent1">
                    <a:lumMod val="50000"/>
                  </a:schemeClr>
                </a:solidFill>
                <a:latin typeface="Calibri" panose="020F0502020204030204" pitchFamily="34" charset="0"/>
              </a:rPr>
              <a:t>ويسأل </a:t>
            </a:r>
            <a:r>
              <a:rPr lang="ar-KW" sz="2000" b="1" dirty="0">
                <a:solidFill>
                  <a:schemeClr val="accent1">
                    <a:lumMod val="50000"/>
                  </a:schemeClr>
                </a:solidFill>
                <a:latin typeface="Calibri" panose="020F0502020204030204" pitchFamily="34" charset="0"/>
              </a:rPr>
              <a:t>عنها المتداول تأديبياً في حال إرتكابه </a:t>
            </a:r>
            <a:r>
              <a:rPr lang="ar-KW" sz="2000" b="1" dirty="0" smtClean="0">
                <a:solidFill>
                  <a:schemeClr val="accent1">
                    <a:lumMod val="50000"/>
                  </a:schemeClr>
                </a:solidFill>
                <a:latin typeface="Calibri" panose="020F0502020204030204" pitchFamily="34" charset="0"/>
              </a:rPr>
              <a:t>أياً </a:t>
            </a:r>
            <a:r>
              <a:rPr lang="ar-KW" sz="2000" b="1" dirty="0">
                <a:solidFill>
                  <a:schemeClr val="accent1">
                    <a:lumMod val="50000"/>
                  </a:schemeClr>
                </a:solidFill>
                <a:latin typeface="Calibri" panose="020F0502020204030204" pitchFamily="34" charset="0"/>
              </a:rPr>
              <a:t>منها.</a:t>
            </a:r>
            <a:endParaRPr lang="ar-KW" sz="2000" b="1" dirty="0">
              <a:solidFill>
                <a:schemeClr val="accent1">
                  <a:lumMod val="50000"/>
                </a:schemeClr>
              </a:solidFill>
              <a:latin typeface="Arial" panose="020B0604020202020204" pitchFamily="34" charset="0"/>
            </a:endParaRPr>
          </a:p>
          <a:p>
            <a:pPr marL="0" indent="0">
              <a:buNone/>
            </a:pPr>
            <a:endParaRPr lang="ar-KW" dirty="0"/>
          </a:p>
        </p:txBody>
      </p:sp>
    </p:spTree>
    <p:extLst>
      <p:ext uri="{BB962C8B-B14F-4D97-AF65-F5344CB8AC3E}">
        <p14:creationId xmlns:p14="http://schemas.microsoft.com/office/powerpoint/2010/main" val="37435729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4. الممارسات غير المشروعة في التداول</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idx="1"/>
          </p:nvPr>
        </p:nvSpPr>
        <p:spPr/>
        <p:txBody>
          <a:bodyPr>
            <a:normAutofit fontScale="55000" lnSpcReduction="20000"/>
          </a:bodyPr>
          <a:lstStyle/>
          <a:p>
            <a:pPr marL="0" indent="0" algn="r" rtl="1">
              <a:spcBef>
                <a:spcPts val="1200"/>
              </a:spcBef>
              <a:spcAft>
                <a:spcPts val="1200"/>
              </a:spcAft>
              <a:buNone/>
            </a:pPr>
            <a:r>
              <a:rPr lang="ar-KW" sz="3400" b="1" u="sng" dirty="0" smtClean="0">
                <a:solidFill>
                  <a:srgbClr val="996600"/>
                </a:solidFill>
              </a:rPr>
              <a:t>أمثلة للممارسات </a:t>
            </a:r>
            <a:r>
              <a:rPr lang="ar-KW" sz="3400" b="1" u="sng" dirty="0">
                <a:solidFill>
                  <a:srgbClr val="996600"/>
                </a:solidFill>
              </a:rPr>
              <a:t>التي تعد غير مشروعة</a:t>
            </a:r>
          </a:p>
          <a:p>
            <a:pPr algn="just" rtl="1">
              <a:spcBef>
                <a:spcPts val="1200"/>
              </a:spcBef>
              <a:spcAft>
                <a:spcPts val="1200"/>
              </a:spcAft>
            </a:pPr>
            <a:r>
              <a:rPr lang="ar-KW" sz="2900" b="1" dirty="0">
                <a:solidFill>
                  <a:schemeClr val="accent1">
                    <a:lumMod val="50000"/>
                  </a:schemeClr>
                </a:solidFill>
              </a:rPr>
              <a:t>إدخال أوامر بيع أو شراء على ورقة مالية مدرجة </a:t>
            </a:r>
            <a:r>
              <a:rPr lang="ar-KW" sz="2900" b="1" dirty="0" smtClean="0">
                <a:solidFill>
                  <a:schemeClr val="accent1">
                    <a:lumMod val="50000"/>
                  </a:schemeClr>
                </a:solidFill>
              </a:rPr>
              <a:t>وإلغائها </a:t>
            </a:r>
            <a:r>
              <a:rPr lang="ar-KW" sz="2900" b="1" dirty="0">
                <a:solidFill>
                  <a:schemeClr val="accent1">
                    <a:lumMod val="50000"/>
                  </a:schemeClr>
                </a:solidFill>
              </a:rPr>
              <a:t>بشكل متتابع </a:t>
            </a:r>
            <a:r>
              <a:rPr lang="ar-KW" sz="2900" b="1" dirty="0" smtClean="0">
                <a:solidFill>
                  <a:schemeClr val="accent1">
                    <a:lumMod val="50000"/>
                  </a:schemeClr>
                </a:solidFill>
              </a:rPr>
              <a:t>ومتكرر </a:t>
            </a:r>
            <a:r>
              <a:rPr lang="ar-KW" sz="2900" b="1" dirty="0">
                <a:solidFill>
                  <a:schemeClr val="accent1">
                    <a:lumMod val="50000"/>
                  </a:schemeClr>
                </a:solidFill>
              </a:rPr>
              <a:t>أو متناقض.</a:t>
            </a:r>
          </a:p>
          <a:p>
            <a:pPr algn="just" rtl="1">
              <a:spcBef>
                <a:spcPts val="1200"/>
              </a:spcBef>
              <a:spcAft>
                <a:spcPts val="1200"/>
              </a:spcAft>
            </a:pPr>
            <a:r>
              <a:rPr lang="ar-KW" sz="2900" b="1" dirty="0">
                <a:solidFill>
                  <a:schemeClr val="accent1">
                    <a:lumMod val="50000"/>
                  </a:schemeClr>
                </a:solidFill>
              </a:rPr>
              <a:t>إدخال أوامر بيع أو شراء بغرض التأثير على سعر </a:t>
            </a:r>
            <a:r>
              <a:rPr lang="ar-KW" sz="2900" b="1" dirty="0" smtClean="0">
                <a:solidFill>
                  <a:schemeClr val="accent1">
                    <a:lumMod val="50000"/>
                  </a:schemeClr>
                </a:solidFill>
              </a:rPr>
              <a:t>الافتتاح </a:t>
            </a:r>
            <a:r>
              <a:rPr lang="ar-KW" sz="2900" b="1" dirty="0">
                <a:solidFill>
                  <a:schemeClr val="accent1">
                    <a:lumMod val="50000"/>
                  </a:schemeClr>
                </a:solidFill>
              </a:rPr>
              <a:t>أو الإقفال لورقة مالية مدرجة.</a:t>
            </a:r>
          </a:p>
          <a:p>
            <a:pPr algn="just" rtl="1">
              <a:spcBef>
                <a:spcPts val="1200"/>
              </a:spcBef>
              <a:spcAft>
                <a:spcPts val="1200"/>
              </a:spcAft>
            </a:pPr>
            <a:r>
              <a:rPr lang="ar-KW" sz="2900" b="1" dirty="0">
                <a:solidFill>
                  <a:schemeClr val="accent1">
                    <a:lumMod val="50000"/>
                  </a:schemeClr>
                </a:solidFill>
              </a:rPr>
              <a:t>نشر الشائعات </a:t>
            </a:r>
            <a:r>
              <a:rPr lang="ar-KW" sz="2900" b="1" dirty="0" smtClean="0">
                <a:solidFill>
                  <a:schemeClr val="accent1">
                    <a:lumMod val="50000"/>
                  </a:schemeClr>
                </a:solidFill>
              </a:rPr>
              <a:t>والمعلومات </a:t>
            </a:r>
            <a:r>
              <a:rPr lang="ar-KW" sz="2900" b="1" dirty="0">
                <a:solidFill>
                  <a:schemeClr val="accent1">
                    <a:lumMod val="50000"/>
                  </a:schemeClr>
                </a:solidFill>
              </a:rPr>
              <a:t>المضللة و</a:t>
            </a:r>
            <a:r>
              <a:rPr lang="ar-KW" sz="2900" b="1" dirty="0" smtClean="0">
                <a:solidFill>
                  <a:schemeClr val="accent1">
                    <a:lumMod val="50000"/>
                  </a:schemeClr>
                </a:solidFill>
              </a:rPr>
              <a:t>غير الصحيحة </a:t>
            </a:r>
            <a:r>
              <a:rPr lang="ar-KW" sz="2900" b="1" dirty="0">
                <a:solidFill>
                  <a:schemeClr val="accent1">
                    <a:lumMod val="50000"/>
                  </a:schemeClr>
                </a:solidFill>
              </a:rPr>
              <a:t>بهدف التأثير على سعر الورقة المالية .</a:t>
            </a:r>
          </a:p>
          <a:p>
            <a:pPr algn="just" rtl="1">
              <a:lnSpc>
                <a:spcPct val="120000"/>
              </a:lnSpc>
              <a:spcBef>
                <a:spcPts val="1200"/>
              </a:spcBef>
              <a:spcAft>
                <a:spcPts val="1200"/>
              </a:spcAft>
            </a:pPr>
            <a:r>
              <a:rPr lang="ar-KW" sz="2900" b="1" dirty="0">
                <a:solidFill>
                  <a:schemeClr val="accent1">
                    <a:lumMod val="50000"/>
                  </a:schemeClr>
                </a:solidFill>
              </a:rPr>
              <a:t>الإدلاء برأي أو توصية لها أثر على سعر الورقة المالية مرتبطة بتحقيق منفعة دون الإفصاح عن تلك المنفعة.</a:t>
            </a:r>
          </a:p>
          <a:p>
            <a:pPr algn="just" rtl="1">
              <a:spcBef>
                <a:spcPts val="1200"/>
              </a:spcBef>
              <a:spcAft>
                <a:spcPts val="1200"/>
              </a:spcAft>
            </a:pPr>
            <a:r>
              <a:rPr lang="ar-KW" sz="2900" b="1" dirty="0">
                <a:solidFill>
                  <a:schemeClr val="accent1">
                    <a:lumMod val="50000"/>
                  </a:schemeClr>
                </a:solidFill>
              </a:rPr>
              <a:t>إدخال أوامر بيع أو شراء بغرض </a:t>
            </a:r>
            <a:r>
              <a:rPr lang="ar-KW" sz="2900" b="1" dirty="0" smtClean="0">
                <a:solidFill>
                  <a:schemeClr val="accent1">
                    <a:lumMod val="50000"/>
                  </a:schemeClr>
                </a:solidFill>
              </a:rPr>
              <a:t>الانتفاع </a:t>
            </a:r>
            <a:r>
              <a:rPr lang="ar-KW" sz="2900" b="1" dirty="0">
                <a:solidFill>
                  <a:schemeClr val="accent1">
                    <a:lumMod val="50000"/>
                  </a:schemeClr>
                </a:solidFill>
              </a:rPr>
              <a:t>من معلومة داخلية حتى إذا تعثر تنفيذ هذه الأوامر.</a:t>
            </a:r>
          </a:p>
          <a:p>
            <a:pPr algn="just" rtl="1">
              <a:lnSpc>
                <a:spcPct val="170000"/>
              </a:lnSpc>
              <a:spcBef>
                <a:spcPts val="1200"/>
              </a:spcBef>
              <a:spcAft>
                <a:spcPts val="1200"/>
              </a:spcAft>
            </a:pPr>
            <a:r>
              <a:rPr lang="ar-KW" sz="2900" b="1" dirty="0">
                <a:solidFill>
                  <a:schemeClr val="accent1">
                    <a:lumMod val="50000"/>
                  </a:schemeClr>
                </a:solidFill>
              </a:rPr>
              <a:t>تنفيذ صفقات على ورقة مالية مدرجة في بورصة خارج دولة الكويت بهدف التأثير على سعر ذات الورقة في البورصة وحث الآخرين على البيع أو الشراء.</a:t>
            </a:r>
          </a:p>
          <a:p>
            <a:pPr marL="0" indent="0" algn="r">
              <a:buNone/>
            </a:pPr>
            <a:endParaRPr lang="ar-KW" dirty="0"/>
          </a:p>
        </p:txBody>
      </p:sp>
    </p:spTree>
    <p:extLst>
      <p:ext uri="{BB962C8B-B14F-4D97-AF65-F5344CB8AC3E}">
        <p14:creationId xmlns:p14="http://schemas.microsoft.com/office/powerpoint/2010/main" val="39942725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5. الجزاءات والعقوبات</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7566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5. الجزاءات والعقوبات</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just" rtl="1">
              <a:lnSpc>
                <a:spcPct val="150000"/>
              </a:lnSpc>
              <a:spcBef>
                <a:spcPts val="1200"/>
              </a:spcBef>
              <a:spcAft>
                <a:spcPts val="1200"/>
              </a:spcAft>
              <a:buFont typeface="Arial" charset="0"/>
              <a:buNone/>
            </a:pPr>
            <a:endParaRPr lang="ar-KW" sz="2400" b="1" dirty="0" smtClean="0">
              <a:solidFill>
                <a:schemeClr val="accent1">
                  <a:lumMod val="50000"/>
                </a:schemeClr>
              </a:solidFill>
            </a:endParaRPr>
          </a:p>
          <a:p>
            <a:pPr marL="0" indent="0" algn="just" rtl="1">
              <a:lnSpc>
                <a:spcPct val="150000"/>
              </a:lnSpc>
              <a:spcBef>
                <a:spcPts val="1200"/>
              </a:spcBef>
              <a:spcAft>
                <a:spcPts val="1200"/>
              </a:spcAft>
              <a:buFont typeface="Arial" charset="0"/>
              <a:buNone/>
            </a:pPr>
            <a:r>
              <a:rPr lang="ar-KW" sz="2200" b="1" dirty="0" smtClean="0">
                <a:solidFill>
                  <a:schemeClr val="accent1">
                    <a:lumMod val="50000"/>
                  </a:schemeClr>
                </a:solidFill>
              </a:rPr>
              <a:t>جرائم </a:t>
            </a:r>
            <a:r>
              <a:rPr lang="ar-KW" sz="2200" b="1" dirty="0">
                <a:solidFill>
                  <a:schemeClr val="accent1">
                    <a:lumMod val="50000"/>
                  </a:schemeClr>
                </a:solidFill>
              </a:rPr>
              <a:t>التداول المنصوص عليها في القانون </a:t>
            </a:r>
            <a:r>
              <a:rPr lang="ar-KW" sz="2200" b="1" dirty="0" smtClean="0">
                <a:solidFill>
                  <a:schemeClr val="accent1">
                    <a:lumMod val="50000"/>
                  </a:schemeClr>
                </a:solidFill>
              </a:rPr>
              <a:t>واللائحة </a:t>
            </a:r>
            <a:r>
              <a:rPr lang="ar-KW" sz="2200" b="1" dirty="0">
                <a:solidFill>
                  <a:schemeClr val="accent1">
                    <a:lumMod val="50000"/>
                  </a:schemeClr>
                </a:solidFill>
              </a:rPr>
              <a:t>التنفيذية </a:t>
            </a:r>
            <a:r>
              <a:rPr lang="ar-KW" sz="2200" b="1" dirty="0" smtClean="0">
                <a:solidFill>
                  <a:schemeClr val="accent1">
                    <a:lumMod val="50000"/>
                  </a:schemeClr>
                </a:solidFill>
              </a:rPr>
              <a:t>والتي </a:t>
            </a:r>
            <a:r>
              <a:rPr lang="ar-KW" sz="2200" b="1" dirty="0">
                <a:solidFill>
                  <a:schemeClr val="accent1">
                    <a:lumMod val="50000"/>
                  </a:schemeClr>
                </a:solidFill>
              </a:rPr>
              <a:t>تتضمن التداول أثناء حيازة معلومات داخلية </a:t>
            </a:r>
            <a:r>
              <a:rPr lang="ar-KW" sz="2200" b="1" dirty="0" smtClean="0">
                <a:solidFill>
                  <a:schemeClr val="accent1">
                    <a:lumMod val="50000"/>
                  </a:schemeClr>
                </a:solidFill>
              </a:rPr>
              <a:t>أو الاحتيال والتلاعب </a:t>
            </a:r>
            <a:r>
              <a:rPr lang="ar-KW" sz="2200" b="1" dirty="0">
                <a:solidFill>
                  <a:schemeClr val="accent1">
                    <a:lumMod val="50000"/>
                  </a:schemeClr>
                </a:solidFill>
              </a:rPr>
              <a:t>في البورصة تكون عقوبتها إما جزاءات </a:t>
            </a:r>
            <a:r>
              <a:rPr lang="ar-KW" sz="2200" b="1" dirty="0" smtClean="0">
                <a:solidFill>
                  <a:schemeClr val="accent1">
                    <a:lumMod val="50000"/>
                  </a:schemeClr>
                </a:solidFill>
              </a:rPr>
              <a:t>جنائية أو جزاءات </a:t>
            </a:r>
            <a:r>
              <a:rPr lang="ar-KW" sz="2200" b="1" dirty="0">
                <a:solidFill>
                  <a:schemeClr val="accent1">
                    <a:lumMod val="50000"/>
                  </a:schemeClr>
                </a:solidFill>
              </a:rPr>
              <a:t>تأديبية </a:t>
            </a:r>
            <a:r>
              <a:rPr lang="ar-KW" sz="2200" b="1" dirty="0" smtClean="0">
                <a:solidFill>
                  <a:schemeClr val="accent1">
                    <a:lumMod val="50000"/>
                  </a:schemeClr>
                </a:solidFill>
              </a:rPr>
              <a:t>أو </a:t>
            </a:r>
            <a:r>
              <a:rPr lang="ar-KW" sz="2200" b="1" dirty="0">
                <a:solidFill>
                  <a:schemeClr val="accent1">
                    <a:lumMod val="50000"/>
                  </a:schemeClr>
                </a:solidFill>
              </a:rPr>
              <a:t>كلاهما</a:t>
            </a:r>
            <a:r>
              <a:rPr lang="ar-KW" sz="2200" b="1" dirty="0" smtClean="0">
                <a:solidFill>
                  <a:schemeClr val="accent1">
                    <a:lumMod val="50000"/>
                  </a:schemeClr>
                </a:solidFill>
              </a:rPr>
              <a:t>.</a:t>
            </a:r>
            <a:endParaRPr lang="ar-KW" sz="2200" b="1" dirty="0">
              <a:solidFill>
                <a:schemeClr val="accent1">
                  <a:lumMod val="50000"/>
                </a:schemeClr>
              </a:solidFill>
            </a:endParaRPr>
          </a:p>
          <a:p>
            <a:pPr marL="0" indent="0" algn="just" rtl="1">
              <a:lnSpc>
                <a:spcPct val="150000"/>
              </a:lnSpc>
              <a:spcBef>
                <a:spcPts val="1200"/>
              </a:spcBef>
              <a:spcAft>
                <a:spcPts val="1200"/>
              </a:spcAft>
              <a:buFont typeface="Arial" charset="0"/>
              <a:buNone/>
            </a:pPr>
            <a:r>
              <a:rPr lang="ar-KW" sz="2200" b="1" dirty="0">
                <a:solidFill>
                  <a:schemeClr val="accent1">
                    <a:lumMod val="50000"/>
                  </a:schemeClr>
                </a:solidFill>
              </a:rPr>
              <a:t>أما الممارسات </a:t>
            </a:r>
            <a:r>
              <a:rPr lang="ar-KW" sz="2200" b="1" dirty="0" smtClean="0">
                <a:solidFill>
                  <a:schemeClr val="accent1">
                    <a:lumMod val="50000"/>
                  </a:schemeClr>
                </a:solidFill>
              </a:rPr>
              <a:t>غير المشروعة والواردة في المادة (3-5) من </a:t>
            </a:r>
            <a:r>
              <a:rPr lang="ar-KW" sz="2200" b="1" dirty="0">
                <a:solidFill>
                  <a:schemeClr val="accent1">
                    <a:lumMod val="50000"/>
                  </a:schemeClr>
                </a:solidFill>
              </a:rPr>
              <a:t>الكتاب الرابع عشر (سلوكيات السوق) فيسأل مرتكبها مساءلة تأديبية فقط.</a:t>
            </a:r>
          </a:p>
          <a:p>
            <a:pPr marL="0" indent="0">
              <a:buNone/>
            </a:pPr>
            <a:endParaRPr lang="ar-KW" dirty="0"/>
          </a:p>
        </p:txBody>
      </p:sp>
    </p:spTree>
    <p:extLst>
      <p:ext uri="{BB962C8B-B14F-4D97-AF65-F5344CB8AC3E}">
        <p14:creationId xmlns:p14="http://schemas.microsoft.com/office/powerpoint/2010/main" val="11126487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5. الجزاءات والعقوبات</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3884054" y="1417638"/>
            <a:ext cx="1299692" cy="1314697"/>
          </a:xfrm>
          <a:prstGeom prst="ellipse">
            <a:avLst/>
          </a:prstGeom>
          <a:noFill/>
          <a:ln w="5715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b="1" dirty="0" smtClean="0">
                <a:solidFill>
                  <a:schemeClr val="accent1">
                    <a:lumMod val="50000"/>
                  </a:schemeClr>
                </a:solidFill>
              </a:rPr>
              <a:t>سلوكيات السوق</a:t>
            </a:r>
            <a:endParaRPr lang="ar-KW" b="1" dirty="0">
              <a:solidFill>
                <a:schemeClr val="accent1">
                  <a:lumMod val="50000"/>
                </a:schemeClr>
              </a:solidFill>
            </a:endParaRPr>
          </a:p>
        </p:txBody>
      </p:sp>
      <p:sp>
        <p:nvSpPr>
          <p:cNvPr id="14" name="Rectangle 13"/>
          <p:cNvSpPr/>
          <p:nvPr/>
        </p:nvSpPr>
        <p:spPr>
          <a:xfrm>
            <a:off x="5183746" y="2805691"/>
            <a:ext cx="2304256" cy="1081303"/>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spcBef>
                <a:spcPts val="600"/>
              </a:spcBef>
            </a:pPr>
            <a:r>
              <a:rPr lang="ar-KW" sz="1200" b="1" u="sng" dirty="0" smtClean="0">
                <a:solidFill>
                  <a:schemeClr val="accent1">
                    <a:lumMod val="50000"/>
                  </a:schemeClr>
                </a:solidFill>
              </a:rPr>
              <a:t>جرائم التداول</a:t>
            </a:r>
          </a:p>
          <a:p>
            <a:pPr marL="285750" indent="-285750" algn="r" rtl="1">
              <a:lnSpc>
                <a:spcPct val="150000"/>
              </a:lnSpc>
              <a:spcBef>
                <a:spcPts val="600"/>
              </a:spcBef>
              <a:buFont typeface="Arial" panose="020B0604020202020204" pitchFamily="34" charset="0"/>
              <a:buChar char="•"/>
            </a:pPr>
            <a:r>
              <a:rPr lang="ar-KW" sz="1200" b="1" dirty="0" smtClean="0">
                <a:solidFill>
                  <a:schemeClr val="accent1">
                    <a:lumMod val="50000"/>
                  </a:schemeClr>
                </a:solidFill>
              </a:rPr>
              <a:t>التداول أثناء حيازة معلومات داخلية</a:t>
            </a:r>
          </a:p>
          <a:p>
            <a:pPr marL="285750" indent="-285750" algn="r" rtl="1">
              <a:lnSpc>
                <a:spcPct val="150000"/>
              </a:lnSpc>
              <a:spcBef>
                <a:spcPts val="600"/>
              </a:spcBef>
              <a:buFont typeface="Arial" panose="020B0604020202020204" pitchFamily="34" charset="0"/>
              <a:buChar char="•"/>
            </a:pPr>
            <a:r>
              <a:rPr lang="ar-KW" sz="1200" b="1" dirty="0" smtClean="0">
                <a:solidFill>
                  <a:schemeClr val="accent1">
                    <a:lumMod val="50000"/>
                  </a:schemeClr>
                </a:solidFill>
              </a:rPr>
              <a:t>الاحتيال والتلاعب في البورصة</a:t>
            </a:r>
            <a:endParaRPr lang="ar-KW" sz="1200" b="1" dirty="0">
              <a:solidFill>
                <a:schemeClr val="accent1">
                  <a:lumMod val="50000"/>
                </a:schemeClr>
              </a:solidFill>
            </a:endParaRPr>
          </a:p>
        </p:txBody>
      </p:sp>
      <p:sp>
        <p:nvSpPr>
          <p:cNvPr id="16" name="Rectangle 15"/>
          <p:cNvSpPr/>
          <p:nvPr/>
        </p:nvSpPr>
        <p:spPr>
          <a:xfrm>
            <a:off x="1581347" y="2805691"/>
            <a:ext cx="2304256" cy="1081303"/>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1400" b="1" u="sng" dirty="0" smtClean="0">
                <a:solidFill>
                  <a:schemeClr val="accent1">
                    <a:lumMod val="50000"/>
                  </a:schemeClr>
                </a:solidFill>
              </a:rPr>
              <a:t>الممارسات غير المشروعة</a:t>
            </a:r>
            <a:endParaRPr lang="ar-KW" sz="1400" b="1" u="sng" dirty="0">
              <a:solidFill>
                <a:schemeClr val="accent1">
                  <a:lumMod val="50000"/>
                </a:schemeClr>
              </a:solidFill>
            </a:endParaRPr>
          </a:p>
        </p:txBody>
      </p:sp>
      <p:sp>
        <p:nvSpPr>
          <p:cNvPr id="17" name="Rectangle 16"/>
          <p:cNvSpPr/>
          <p:nvPr/>
        </p:nvSpPr>
        <p:spPr>
          <a:xfrm>
            <a:off x="6553200"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sz="1600" b="1" dirty="0" smtClean="0">
                <a:solidFill>
                  <a:schemeClr val="accent1">
                    <a:lumMod val="50000"/>
                  </a:schemeClr>
                </a:solidFill>
              </a:rPr>
              <a:t>إحالة لنيابة سوق المال</a:t>
            </a:r>
            <a:endParaRPr lang="ar-KW" sz="1600" b="1" dirty="0">
              <a:solidFill>
                <a:schemeClr val="accent1">
                  <a:lumMod val="50000"/>
                </a:schemeClr>
              </a:solidFill>
            </a:endParaRPr>
          </a:p>
        </p:txBody>
      </p:sp>
      <p:sp>
        <p:nvSpPr>
          <p:cNvPr id="18" name="Rectangle 17"/>
          <p:cNvSpPr/>
          <p:nvPr/>
        </p:nvSpPr>
        <p:spPr>
          <a:xfrm>
            <a:off x="5183746"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b="1" dirty="0" smtClean="0">
                <a:solidFill>
                  <a:schemeClr val="accent1">
                    <a:lumMod val="50000"/>
                  </a:schemeClr>
                </a:solidFill>
              </a:rPr>
              <a:t>مجلس التأديب</a:t>
            </a:r>
            <a:endParaRPr lang="ar-KW" b="1" dirty="0">
              <a:solidFill>
                <a:schemeClr val="accent1">
                  <a:lumMod val="50000"/>
                </a:schemeClr>
              </a:solidFill>
            </a:endParaRPr>
          </a:p>
        </p:txBody>
      </p:sp>
      <p:sp>
        <p:nvSpPr>
          <p:cNvPr id="19" name="Rectangle 18"/>
          <p:cNvSpPr/>
          <p:nvPr/>
        </p:nvSpPr>
        <p:spPr>
          <a:xfrm>
            <a:off x="2265423"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b="1" dirty="0" smtClean="0">
                <a:solidFill>
                  <a:schemeClr val="accent1">
                    <a:lumMod val="50000"/>
                  </a:schemeClr>
                </a:solidFill>
              </a:rPr>
              <a:t>مجلس التأديب</a:t>
            </a:r>
            <a:endParaRPr lang="ar-KW" b="1" dirty="0">
              <a:solidFill>
                <a:schemeClr val="accent1">
                  <a:lumMod val="50000"/>
                </a:schemeClr>
              </a:solidFill>
            </a:endParaRPr>
          </a:p>
        </p:txBody>
      </p:sp>
      <p:sp>
        <p:nvSpPr>
          <p:cNvPr id="25" name="Down Arrow 24"/>
          <p:cNvSpPr/>
          <p:nvPr/>
        </p:nvSpPr>
        <p:spPr>
          <a:xfrm>
            <a:off x="2596359" y="3960349"/>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28" name="Down Arrow 27"/>
          <p:cNvSpPr/>
          <p:nvPr/>
        </p:nvSpPr>
        <p:spPr>
          <a:xfrm>
            <a:off x="5514682" y="3960348"/>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29" name="Down Arrow 28"/>
          <p:cNvSpPr/>
          <p:nvPr/>
        </p:nvSpPr>
        <p:spPr>
          <a:xfrm>
            <a:off x="6884136" y="3960349"/>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38" name="Down Arrow 37"/>
          <p:cNvSpPr/>
          <p:nvPr/>
        </p:nvSpPr>
        <p:spPr>
          <a:xfrm rot="3300000">
            <a:off x="3076023" y="1663511"/>
            <a:ext cx="329277" cy="1246429"/>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39" name="Down Arrow 38"/>
          <p:cNvSpPr/>
          <p:nvPr/>
        </p:nvSpPr>
        <p:spPr>
          <a:xfrm rot="18559217">
            <a:off x="5673321" y="1667224"/>
            <a:ext cx="329277" cy="1246429"/>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Tree>
    <p:extLst>
      <p:ext uri="{BB962C8B-B14F-4D97-AF65-F5344CB8AC3E}">
        <p14:creationId xmlns:p14="http://schemas.microsoft.com/office/powerpoint/2010/main" val="2802708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rgbClr val="1F497D"/>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fontAlgn="base">
              <a:lnSpc>
                <a:spcPct val="150000"/>
              </a:lnSpc>
              <a:spcBef>
                <a:spcPts val="1200"/>
              </a:spcBef>
              <a:spcAft>
                <a:spcPts val="1200"/>
              </a:spcAft>
              <a:buNone/>
            </a:pPr>
            <a:r>
              <a:rPr lang="ar-KW" sz="2000" b="1" dirty="0" smtClean="0">
                <a:solidFill>
                  <a:schemeClr val="accent1">
                    <a:lumMod val="50000"/>
                  </a:schemeClr>
                </a:solidFill>
                <a:latin typeface="Calibri" pitchFamily="34" charset="0"/>
              </a:rPr>
              <a:t>وترتكز </a:t>
            </a:r>
            <a:r>
              <a:rPr lang="ar-KW" sz="2000" b="1" dirty="0">
                <a:solidFill>
                  <a:schemeClr val="accent1">
                    <a:lumMod val="50000"/>
                  </a:schemeClr>
                </a:solidFill>
                <a:latin typeface="Calibri" pitchFamily="34" charset="0"/>
              </a:rPr>
              <a:t>أهداف هذه </a:t>
            </a:r>
            <a:r>
              <a:rPr lang="ar-KW" sz="2000" b="1" dirty="0" smtClean="0">
                <a:solidFill>
                  <a:schemeClr val="accent1">
                    <a:lumMod val="50000"/>
                  </a:schemeClr>
                </a:solidFill>
                <a:latin typeface="Calibri" pitchFamily="34" charset="0"/>
              </a:rPr>
              <a:t>الورشة إلى </a:t>
            </a:r>
            <a:r>
              <a:rPr lang="ar-KW" sz="2000" b="1" dirty="0">
                <a:solidFill>
                  <a:schemeClr val="accent1">
                    <a:lumMod val="50000"/>
                  </a:schemeClr>
                </a:solidFill>
                <a:latin typeface="Calibri" pitchFamily="34" charset="0"/>
              </a:rPr>
              <a:t>تعريف وتوعية كل من المتداولين في بورصة الأوراق المالية وكذلك </a:t>
            </a:r>
            <a:r>
              <a:rPr lang="ar-KW" sz="2000" b="1" dirty="0" smtClean="0">
                <a:solidFill>
                  <a:schemeClr val="accent1">
                    <a:lumMod val="50000"/>
                  </a:schemeClr>
                </a:solidFill>
                <a:latin typeface="Calibri" pitchFamily="34" charset="0"/>
              </a:rPr>
              <a:t>موظفي الشركات </a:t>
            </a:r>
            <a:r>
              <a:rPr lang="ar-KW" sz="2000" b="1" dirty="0">
                <a:solidFill>
                  <a:schemeClr val="accent1">
                    <a:lumMod val="50000"/>
                  </a:schemeClr>
                </a:solidFill>
                <a:latin typeface="Calibri" pitchFamily="34" charset="0"/>
              </a:rPr>
              <a:t>المدرجة في بورصة الأوراق </a:t>
            </a:r>
            <a:r>
              <a:rPr lang="ar-KW" sz="2000" b="1" dirty="0" smtClean="0">
                <a:solidFill>
                  <a:schemeClr val="accent1">
                    <a:lumMod val="50000"/>
                  </a:schemeClr>
                </a:solidFill>
                <a:latin typeface="Calibri" pitchFamily="34" charset="0"/>
              </a:rPr>
              <a:t>المالية والأشخاص المرخص لهم </a:t>
            </a:r>
            <a:r>
              <a:rPr lang="ar-KW" sz="2000" b="1" dirty="0">
                <a:solidFill>
                  <a:schemeClr val="accent1">
                    <a:lumMod val="50000"/>
                  </a:schemeClr>
                </a:solidFill>
                <a:latin typeface="Calibri" pitchFamily="34" charset="0"/>
              </a:rPr>
              <a:t>بأهمية السلوكيات </a:t>
            </a:r>
            <a:r>
              <a:rPr lang="ar-KW" sz="2000" b="1" dirty="0" smtClean="0">
                <a:solidFill>
                  <a:schemeClr val="accent1">
                    <a:lumMod val="50000"/>
                  </a:schemeClr>
                </a:solidFill>
                <a:latin typeface="Calibri" pitchFamily="34" charset="0"/>
              </a:rPr>
              <a:t>والممارسات غير السليمة </a:t>
            </a:r>
            <a:r>
              <a:rPr lang="ar-KW" sz="2000" b="1" dirty="0">
                <a:solidFill>
                  <a:schemeClr val="accent1">
                    <a:lumMod val="50000"/>
                  </a:schemeClr>
                </a:solidFill>
                <a:latin typeface="Calibri" pitchFamily="34" charset="0"/>
              </a:rPr>
              <a:t>في التداول </a:t>
            </a:r>
            <a:r>
              <a:rPr lang="ar-KW" sz="2000" b="1" dirty="0" smtClean="0">
                <a:solidFill>
                  <a:schemeClr val="accent1">
                    <a:lumMod val="50000"/>
                  </a:schemeClr>
                </a:solidFill>
                <a:latin typeface="Calibri" pitchFamily="34" charset="0"/>
              </a:rPr>
              <a:t>ومنها</a:t>
            </a:r>
            <a:r>
              <a:rPr lang="ar-KW" sz="2000" b="1" dirty="0">
                <a:solidFill>
                  <a:schemeClr val="accent1">
                    <a:lumMod val="50000"/>
                  </a:schemeClr>
                </a:solidFill>
                <a:latin typeface="Calibri" pitchFamily="34" charset="0"/>
              </a:rPr>
              <a:t>:</a:t>
            </a:r>
          </a:p>
          <a:p>
            <a:pPr marL="457200" indent="-457200" algn="just" rtl="1" fontAlgn="base">
              <a:lnSpc>
                <a:spcPct val="150000"/>
              </a:lnSpc>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التوعية </a:t>
            </a:r>
            <a:r>
              <a:rPr lang="ar-KW" sz="2000" b="1" dirty="0">
                <a:solidFill>
                  <a:schemeClr val="accent1">
                    <a:lumMod val="50000"/>
                  </a:schemeClr>
                </a:solidFill>
                <a:latin typeface="Calibri" pitchFamily="34" charset="0"/>
              </a:rPr>
              <a:t>بأهمية المعلومات الداخلية </a:t>
            </a:r>
            <a:r>
              <a:rPr lang="ar-KW" sz="2000" b="1" dirty="0" smtClean="0">
                <a:solidFill>
                  <a:schemeClr val="accent1">
                    <a:lumMod val="50000"/>
                  </a:schemeClr>
                </a:solidFill>
                <a:latin typeface="Calibri" pitchFamily="34" charset="0"/>
              </a:rPr>
              <a:t>والتداول </a:t>
            </a:r>
            <a:r>
              <a:rPr lang="ar-KW" sz="2000" b="1" dirty="0">
                <a:solidFill>
                  <a:schemeClr val="accent1">
                    <a:lumMod val="50000"/>
                  </a:schemeClr>
                </a:solidFill>
                <a:latin typeface="Calibri" pitchFamily="34" charset="0"/>
              </a:rPr>
              <a:t>أثناء حيازتها أو </a:t>
            </a:r>
            <a:r>
              <a:rPr lang="ar-KW" sz="2000" b="1" dirty="0" smtClean="0">
                <a:solidFill>
                  <a:schemeClr val="accent1">
                    <a:lumMod val="50000"/>
                  </a:schemeClr>
                </a:solidFill>
                <a:latin typeface="Calibri" pitchFamily="34" charset="0"/>
              </a:rPr>
              <a:t>استغلالها </a:t>
            </a:r>
            <a:r>
              <a:rPr lang="ar-KW" sz="2000" b="1" dirty="0">
                <a:solidFill>
                  <a:schemeClr val="accent1">
                    <a:lumMod val="50000"/>
                  </a:schemeClr>
                </a:solidFill>
                <a:latin typeface="Calibri" pitchFamily="34" charset="0"/>
              </a:rPr>
              <a:t>أو إفشائها لأشخاص آخرين غير مطلعين عليها. </a:t>
            </a:r>
          </a:p>
          <a:p>
            <a:pPr marL="457200" indent="-457200" algn="just" rtl="1" fontAlgn="base">
              <a:lnSpc>
                <a:spcPct val="150000"/>
              </a:lnSpc>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التوعية </a:t>
            </a:r>
            <a:r>
              <a:rPr lang="ar-KW" sz="2000" b="1" dirty="0">
                <a:solidFill>
                  <a:schemeClr val="accent1">
                    <a:lumMod val="50000"/>
                  </a:schemeClr>
                </a:solidFill>
                <a:latin typeface="Calibri" pitchFamily="34" charset="0"/>
              </a:rPr>
              <a:t>بالسلوكيات </a:t>
            </a:r>
            <a:r>
              <a:rPr lang="ar-KW" sz="2000" b="1" dirty="0" smtClean="0">
                <a:solidFill>
                  <a:schemeClr val="accent1">
                    <a:lumMod val="50000"/>
                  </a:schemeClr>
                </a:solidFill>
                <a:latin typeface="Calibri" pitchFamily="34" charset="0"/>
              </a:rPr>
              <a:t>والممارسات </a:t>
            </a:r>
            <a:r>
              <a:rPr lang="ar-KW" sz="2000" b="1" dirty="0">
                <a:solidFill>
                  <a:schemeClr val="accent1">
                    <a:lumMod val="50000"/>
                  </a:schemeClr>
                </a:solidFill>
                <a:latin typeface="Calibri" pitchFamily="34" charset="0"/>
              </a:rPr>
              <a:t>التي تشكل تلاعباً أو </a:t>
            </a:r>
            <a:r>
              <a:rPr lang="ar-KW" sz="2000" b="1" dirty="0" smtClean="0">
                <a:solidFill>
                  <a:schemeClr val="accent1">
                    <a:lumMod val="50000"/>
                  </a:schemeClr>
                </a:solidFill>
                <a:latin typeface="Calibri" pitchFamily="34" charset="0"/>
              </a:rPr>
              <a:t>احتيالاً </a:t>
            </a:r>
            <a:r>
              <a:rPr lang="ar-KW" sz="2000" b="1" dirty="0">
                <a:solidFill>
                  <a:schemeClr val="accent1">
                    <a:lumMod val="50000"/>
                  </a:schemeClr>
                </a:solidFill>
                <a:latin typeface="Calibri" pitchFamily="34" charset="0"/>
              </a:rPr>
              <a:t>في التداول التي يترتب عليها خداع </a:t>
            </a:r>
            <a:r>
              <a:rPr lang="ar-KW" sz="2000" b="1" dirty="0" smtClean="0">
                <a:solidFill>
                  <a:schemeClr val="accent1">
                    <a:lumMod val="50000"/>
                  </a:schemeClr>
                </a:solidFill>
                <a:latin typeface="Calibri" pitchFamily="34" charset="0"/>
              </a:rPr>
              <a:t>وتضليل </a:t>
            </a:r>
            <a:r>
              <a:rPr lang="ar-KW" sz="2000" b="1" dirty="0">
                <a:solidFill>
                  <a:schemeClr val="accent1">
                    <a:lumMod val="50000"/>
                  </a:schemeClr>
                </a:solidFill>
                <a:latin typeface="Calibri" pitchFamily="34" charset="0"/>
              </a:rPr>
              <a:t>لجمهور المتداولين </a:t>
            </a:r>
            <a:r>
              <a:rPr lang="ar-KW" sz="2000" b="1" dirty="0" smtClean="0">
                <a:solidFill>
                  <a:schemeClr val="accent1">
                    <a:lumMod val="50000"/>
                  </a:schemeClr>
                </a:solidFill>
                <a:latin typeface="Calibri" pitchFamily="34" charset="0"/>
              </a:rPr>
              <a:t>وأيضاً </a:t>
            </a:r>
            <a:r>
              <a:rPr lang="ar-KW" sz="2000" b="1" dirty="0">
                <a:solidFill>
                  <a:schemeClr val="accent1">
                    <a:lumMod val="50000"/>
                  </a:schemeClr>
                </a:solidFill>
                <a:latin typeface="Calibri" pitchFamily="34" charset="0"/>
              </a:rPr>
              <a:t>عدم تكافؤ الفرص بالنسبة لعموم المتداولين بالسوق.</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5741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rgbClr val="1F497D"/>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fontAlgn="base">
              <a:spcBef>
                <a:spcPct val="0"/>
              </a:spcBef>
              <a:spcAft>
                <a:spcPts val="600"/>
              </a:spcAft>
              <a:buNone/>
            </a:pPr>
            <a:endParaRPr lang="ar-KW" sz="2000" b="1" dirty="0" smtClean="0">
              <a:solidFill>
                <a:schemeClr val="tx2"/>
              </a:solidFill>
              <a:latin typeface="Calibri" pitchFamily="34" charset="0"/>
            </a:endParaRPr>
          </a:p>
          <a:p>
            <a:pPr marL="0" indent="0" algn="just" rtl="1" fontAlgn="base">
              <a:spcBef>
                <a:spcPct val="0"/>
              </a:spcBef>
              <a:spcAft>
                <a:spcPts val="600"/>
              </a:spcAft>
              <a:buNone/>
            </a:pPr>
            <a:endParaRPr lang="ar-KW" sz="2000" b="1" dirty="0">
              <a:solidFill>
                <a:schemeClr val="tx2"/>
              </a:solidFill>
              <a:latin typeface="Calibri" pitchFamily="34" charset="0"/>
            </a:endParaRPr>
          </a:p>
          <a:p>
            <a:pPr marL="0" indent="0" algn="just" rtl="1" fontAlgn="base">
              <a:spcBef>
                <a:spcPct val="0"/>
              </a:spcBef>
              <a:spcAft>
                <a:spcPts val="600"/>
              </a:spcAft>
              <a:buNone/>
            </a:pPr>
            <a:endParaRPr lang="ar-KW" sz="2000" b="1" dirty="0" smtClean="0">
              <a:solidFill>
                <a:schemeClr val="tx2"/>
              </a:solidFill>
              <a:latin typeface="Calibri" pitchFamily="34" charset="0"/>
            </a:endParaRPr>
          </a:p>
          <a:p>
            <a:pPr marL="0" indent="0" algn="just" rtl="1" fontAlgn="base">
              <a:spcBef>
                <a:spcPct val="0"/>
              </a:spcBef>
              <a:spcAft>
                <a:spcPts val="600"/>
              </a:spcAft>
              <a:buNone/>
            </a:pPr>
            <a:endParaRPr lang="ar-KW" sz="2000" b="1" dirty="0">
              <a:solidFill>
                <a:schemeClr val="tx2"/>
              </a:solidFill>
              <a:latin typeface="Calibri" pitchFamily="34" charset="0"/>
            </a:endParaRPr>
          </a:p>
          <a:p>
            <a:pPr marL="0" indent="0" algn="just" rtl="1" fontAlgn="base">
              <a:lnSpc>
                <a:spcPct val="150000"/>
              </a:lnSpc>
              <a:spcBef>
                <a:spcPct val="0"/>
              </a:spcBef>
              <a:spcAft>
                <a:spcPts val="600"/>
              </a:spcAft>
              <a:buNone/>
            </a:pPr>
            <a:r>
              <a:rPr lang="ar-KW" sz="2000" b="1" dirty="0" smtClean="0">
                <a:solidFill>
                  <a:schemeClr val="accent1">
                    <a:lumMod val="50000"/>
                  </a:schemeClr>
                </a:solidFill>
                <a:latin typeface="Calibri" pitchFamily="34" charset="0"/>
              </a:rPr>
              <a:t>وتكمن أهمية موضوع الورشة بإرتباطه بحماية بورصة الأوراق المالية وضمان سلامة المعاملات وبث الثقة والطمأنينة بنزاهة السوق لدى المتداولين والمستثمرين به وانعكاساته على حسن أداء السوق بمفهومه الواسع فضلاً عن السعي لتحقيق الضمان للمستثمرين من أنه على قدم المساواة وتحقيق الحماية لهم من الممارسات والسلوكيات غير السليمة في التداول.</a:t>
            </a:r>
            <a:endParaRPr lang="ar-KW" sz="2000" b="1" dirty="0">
              <a:solidFill>
                <a:schemeClr val="accent1">
                  <a:lumMod val="50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999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ts val="1200"/>
              </a:spcBef>
              <a:spcAft>
                <a:spcPts val="1200"/>
              </a:spcAft>
              <a:buNone/>
            </a:pPr>
            <a:r>
              <a:rPr lang="ar-KW" sz="2400" b="1" u="sng" dirty="0">
                <a:solidFill>
                  <a:srgbClr val="996600"/>
                </a:solidFill>
                <a:latin typeface="Calibri" pitchFamily="34" charset="0"/>
              </a:rPr>
              <a:t>مناقشة </a:t>
            </a:r>
            <a:r>
              <a:rPr lang="ar-KW" sz="2400" b="1" u="sng" dirty="0" smtClean="0">
                <a:solidFill>
                  <a:srgbClr val="996600"/>
                </a:solidFill>
                <a:latin typeface="Calibri" pitchFamily="34" charset="0"/>
              </a:rPr>
              <a:t>الجوانب التالية المتعلقة بالكتاب الرابع عشر من اللائحة: </a:t>
            </a:r>
            <a:endParaRPr lang="ar-KW" sz="2400" dirty="0">
              <a:solidFill>
                <a:schemeClr val="tx2"/>
              </a:solidFill>
              <a:latin typeface="Calibri" pitchFamily="34" charset="0"/>
              <a:cs typeface="Times New Roman"/>
            </a:endParaRP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الكتاب المتعلق بموضوع الورشة (سلوكيات السوق).</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التداول أثناء حيازة المعلومات الداخلية أو استغلالها.</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الاحتيال والتلاعب في البورصة.</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الممارسات غير المشروعة في التداول.</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الجزاءات والعقوبات.</a:t>
            </a:r>
            <a:endParaRPr lang="ar-KW" sz="2000" b="1" dirty="0">
              <a:solidFill>
                <a:schemeClr val="accent1">
                  <a:lumMod val="50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1. الكتاب المتعلق بموضوع الورشة</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7300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a:rPr>
              <a:t>1. الكتاب المتعلق بموضوع الورشة</a:t>
            </a:r>
            <a:endParaRPr lang="en-US" sz="32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val="865953609"/>
              </p:ext>
            </p:extLst>
          </p:nvPr>
        </p:nvGraphicFramePr>
        <p:xfrm>
          <a:off x="755576" y="2348880"/>
          <a:ext cx="7638995" cy="2475040"/>
        </p:xfrm>
        <a:graphic>
          <a:graphicData uri="http://schemas.openxmlformats.org/drawingml/2006/table">
            <a:tbl>
              <a:tblPr firstRow="1" bandRow="1">
                <a:tableStyleId>{5C22544A-7EE6-4342-B048-85BDC9FD1C3A}</a:tableStyleId>
              </a:tblPr>
              <a:tblGrid>
                <a:gridCol w="1382922"/>
                <a:gridCol w="4609738"/>
                <a:gridCol w="1646335"/>
              </a:tblGrid>
              <a:tr h="504056">
                <a:tc>
                  <a:txBody>
                    <a:bodyPr/>
                    <a:lstStyle/>
                    <a:p>
                      <a:pPr algn="ctr" rtl="1"/>
                      <a:r>
                        <a:rPr lang="ar-KW" sz="1400" b="1" dirty="0" smtClean="0">
                          <a:cs typeface="+mn-cs"/>
                        </a:rPr>
                        <a:t>الفصول المتعلقة بمواضيع الورشة</a:t>
                      </a:r>
                      <a:endParaRPr lang="en-US" sz="1400" b="1" dirty="0">
                        <a:cs typeface="+mn-cs"/>
                      </a:endParaRPr>
                    </a:p>
                  </a:txBody>
                  <a:tcPr anchor="ct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وصف </a:t>
                      </a:r>
                      <a:endParaRPr lang="en-US" sz="1400" b="1" dirty="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المصدر</a:t>
                      </a:r>
                      <a:endParaRPr lang="en-US" sz="1400" b="1" dirty="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999111">
                <a:tc>
                  <a:txBody>
                    <a:bodyPr/>
                    <a:lstStyle/>
                    <a:p>
                      <a:pPr algn="ctr" rtl="1">
                        <a:spcBef>
                          <a:spcPts val="1200"/>
                        </a:spcBef>
                        <a:spcAft>
                          <a:spcPts val="1200"/>
                        </a:spcAft>
                      </a:pPr>
                      <a:endParaRPr lang="ar-KW" sz="1400" b="1" dirty="0" smtClean="0">
                        <a:solidFill>
                          <a:schemeClr val="accent1">
                            <a:lumMod val="50000"/>
                          </a:schemeClr>
                        </a:solidFill>
                        <a:cs typeface="+mn-cs"/>
                      </a:endParaRPr>
                    </a:p>
                    <a:p>
                      <a:pPr algn="ctr" rtl="1">
                        <a:spcBef>
                          <a:spcPts val="1200"/>
                        </a:spcBef>
                        <a:spcAft>
                          <a:spcPts val="1200"/>
                        </a:spcAft>
                      </a:pPr>
                      <a:r>
                        <a:rPr lang="ar-KW" sz="1400" b="1" dirty="0" smtClean="0">
                          <a:solidFill>
                            <a:schemeClr val="accent1">
                              <a:lumMod val="50000"/>
                            </a:schemeClr>
                          </a:solidFill>
                          <a:cs typeface="+mn-cs"/>
                        </a:rPr>
                        <a:t>الفصل</a:t>
                      </a:r>
                      <a:r>
                        <a:rPr lang="ar-KW" sz="1400" b="1" baseline="0" dirty="0" smtClean="0">
                          <a:solidFill>
                            <a:schemeClr val="accent1">
                              <a:lumMod val="50000"/>
                            </a:schemeClr>
                          </a:solidFill>
                          <a:cs typeface="+mn-cs"/>
                        </a:rPr>
                        <a:t> الأول</a:t>
                      </a:r>
                    </a:p>
                    <a:p>
                      <a:pPr algn="ctr" rtl="1">
                        <a:spcBef>
                          <a:spcPts val="1200"/>
                        </a:spcBef>
                        <a:spcAft>
                          <a:spcPts val="1200"/>
                        </a:spcAft>
                      </a:pPr>
                      <a:r>
                        <a:rPr lang="ar-KW" sz="1400" b="1" baseline="0" dirty="0" smtClean="0">
                          <a:solidFill>
                            <a:schemeClr val="accent1">
                              <a:lumMod val="50000"/>
                            </a:schemeClr>
                          </a:solidFill>
                          <a:cs typeface="+mn-cs"/>
                        </a:rPr>
                        <a:t>الفصل الثاني</a:t>
                      </a:r>
                    </a:p>
                    <a:p>
                      <a:pPr algn="ctr" rtl="1">
                        <a:spcBef>
                          <a:spcPts val="1200"/>
                        </a:spcBef>
                        <a:spcAft>
                          <a:spcPts val="1200"/>
                        </a:spcAft>
                      </a:pPr>
                      <a:r>
                        <a:rPr lang="ar-KW" sz="1400" b="1" baseline="0" dirty="0" smtClean="0">
                          <a:solidFill>
                            <a:schemeClr val="accent1">
                              <a:lumMod val="50000"/>
                            </a:schemeClr>
                          </a:solidFill>
                          <a:cs typeface="+mn-cs"/>
                        </a:rPr>
                        <a:t>الفصل الثالث</a:t>
                      </a:r>
                      <a:endParaRPr lang="ar-KW" sz="1400" b="1" dirty="0" smtClean="0">
                        <a:solidFill>
                          <a:schemeClr val="accent1">
                            <a:lumMod val="50000"/>
                          </a:schemeClr>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algn="just" rtl="1">
                        <a:lnSpc>
                          <a:spcPct val="150000"/>
                        </a:lnSpc>
                        <a:spcBef>
                          <a:spcPts val="1200"/>
                        </a:spcBef>
                        <a:spcAft>
                          <a:spcPts val="1200"/>
                        </a:spcAft>
                      </a:pPr>
                      <a:r>
                        <a:rPr lang="ar-KW" sz="1400" b="1" dirty="0" smtClean="0">
                          <a:solidFill>
                            <a:schemeClr val="accent1">
                              <a:lumMod val="50000"/>
                            </a:schemeClr>
                          </a:solidFill>
                          <a:cs typeface="+mn-cs"/>
                        </a:rPr>
                        <a:t>يتطرق الكتاب الرابع عشر إلى الممارسات غير السليمة في التعامل على الأوراق المالية وعلى الخصوص التداول أثناء حيازة معلومات داخلية أو استغلالها،</a:t>
                      </a:r>
                      <a:r>
                        <a:rPr lang="ar-KW" sz="1400" b="1" baseline="0" dirty="0" smtClean="0">
                          <a:solidFill>
                            <a:schemeClr val="accent1">
                              <a:lumMod val="50000"/>
                            </a:schemeClr>
                          </a:solidFill>
                          <a:cs typeface="+mn-cs"/>
                        </a:rPr>
                        <a:t> والاحتيال والتلاعب في التداول والممارسات غير المشروعة فيها.</a:t>
                      </a:r>
                    </a:p>
                    <a:p>
                      <a:pPr algn="just" rtl="1">
                        <a:lnSpc>
                          <a:spcPct val="150000"/>
                        </a:lnSpc>
                        <a:spcBef>
                          <a:spcPts val="1200"/>
                        </a:spcBef>
                        <a:spcAft>
                          <a:spcPts val="1200"/>
                        </a:spcAft>
                      </a:pPr>
                      <a:r>
                        <a:rPr lang="ar-KW" sz="1400" b="1" baseline="0" dirty="0" smtClean="0">
                          <a:solidFill>
                            <a:schemeClr val="accent1">
                              <a:lumMod val="50000"/>
                            </a:schemeClr>
                          </a:solidFill>
                          <a:cs typeface="+mn-cs"/>
                        </a:rPr>
                        <a:t>ويحتوي الكتاب أيضاً على الحالات المشروعة في التداول والتي لا تقع فيها الجرائم المنصوص عليها في قانون إنشاء الهيئة.</a:t>
                      </a:r>
                      <a:endParaRPr lang="ar-KW" sz="1400" b="1" dirty="0" smtClean="0">
                        <a:solidFill>
                          <a:schemeClr val="accent1">
                            <a:lumMod val="50000"/>
                          </a:schemeClr>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marR="0" indent="0" algn="ctr" defTabSz="914400" rtl="1" eaLnBrk="1" fontAlgn="auto" latinLnBrk="0" hangingPunct="1">
                        <a:lnSpc>
                          <a:spcPct val="100000"/>
                        </a:lnSpc>
                        <a:spcBef>
                          <a:spcPts val="1200"/>
                        </a:spcBef>
                        <a:spcAft>
                          <a:spcPts val="1200"/>
                        </a:spcAft>
                        <a:buClrTx/>
                        <a:buSzTx/>
                        <a:buFontTx/>
                        <a:buNone/>
                        <a:tabLst/>
                        <a:defRPr/>
                      </a:pPr>
                      <a:endParaRPr lang="ar-KW" sz="1400" b="1" dirty="0" smtClean="0">
                        <a:solidFill>
                          <a:schemeClr val="accent1">
                            <a:lumMod val="50000"/>
                          </a:schemeClr>
                        </a:solidFill>
                        <a:cs typeface="+mn-cs"/>
                      </a:endParaRPr>
                    </a:p>
                    <a:p>
                      <a:pPr marL="0" marR="0" indent="0" algn="ctr" defTabSz="914400" rtl="1" eaLnBrk="1" fontAlgn="auto" latinLnBrk="0" hangingPunct="1">
                        <a:lnSpc>
                          <a:spcPct val="100000"/>
                        </a:lnSpc>
                        <a:spcBef>
                          <a:spcPts val="1200"/>
                        </a:spcBef>
                        <a:spcAft>
                          <a:spcPts val="1200"/>
                        </a:spcAft>
                        <a:buClrTx/>
                        <a:buSzTx/>
                        <a:buFontTx/>
                        <a:buNone/>
                        <a:tabLst/>
                        <a:defRPr/>
                      </a:pPr>
                      <a:r>
                        <a:rPr lang="ar-KW" sz="1400" b="1" dirty="0" smtClean="0">
                          <a:solidFill>
                            <a:schemeClr val="accent1">
                              <a:lumMod val="50000"/>
                            </a:schemeClr>
                          </a:solidFill>
                          <a:cs typeface="+mn-cs"/>
                        </a:rPr>
                        <a:t>الكتاب الرابع عشر</a:t>
                      </a:r>
                    </a:p>
                    <a:p>
                      <a:pPr marL="0" marR="0" indent="0" algn="ctr" defTabSz="914400" rtl="1" eaLnBrk="1" fontAlgn="auto" latinLnBrk="0" hangingPunct="1">
                        <a:lnSpc>
                          <a:spcPct val="100000"/>
                        </a:lnSpc>
                        <a:spcBef>
                          <a:spcPts val="1200"/>
                        </a:spcBef>
                        <a:spcAft>
                          <a:spcPts val="1200"/>
                        </a:spcAft>
                        <a:buClrTx/>
                        <a:buSzTx/>
                        <a:buFontTx/>
                        <a:buNone/>
                        <a:tabLst/>
                        <a:defRPr/>
                      </a:pPr>
                      <a:r>
                        <a:rPr lang="ar-KW" sz="1400" b="1" dirty="0" smtClean="0">
                          <a:solidFill>
                            <a:schemeClr val="accent1">
                              <a:lumMod val="50000"/>
                            </a:schemeClr>
                          </a:solidFill>
                          <a:cs typeface="+mn-cs"/>
                        </a:rPr>
                        <a:t>(سلوكيات السوق</a:t>
                      </a:r>
                      <a:r>
                        <a:rPr lang="ar-KW" sz="1400" b="1" baseline="0" dirty="0" smtClean="0">
                          <a:solidFill>
                            <a:schemeClr val="accent1">
                              <a:lumMod val="50000"/>
                            </a:schemeClr>
                          </a:solidFill>
                          <a:cs typeface="+mn-cs"/>
                        </a:rPr>
                        <a:t>)</a:t>
                      </a:r>
                      <a:endParaRPr lang="en-US" sz="1400" b="1" dirty="0" smtClean="0">
                        <a:solidFill>
                          <a:schemeClr val="accent1">
                            <a:lumMod val="50000"/>
                          </a:schemeClr>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2. التداول أثناء حيازة المعلومات الداخلية </a:t>
            </a: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أو استغلالها</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7367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85000" lnSpcReduction="20000"/>
          </a:bodyPr>
          <a:lstStyle/>
          <a:p>
            <a:pPr marL="0" indent="0" algn="r" rtl="1">
              <a:lnSpc>
                <a:spcPct val="150000"/>
              </a:lnSpc>
              <a:spcBef>
                <a:spcPts val="1200"/>
              </a:spcBef>
              <a:spcAft>
                <a:spcPts val="1200"/>
              </a:spcAft>
              <a:buNone/>
            </a:pPr>
            <a:r>
              <a:rPr lang="ar-KW" sz="2400" b="1" u="sng" dirty="0">
                <a:solidFill>
                  <a:srgbClr val="996600"/>
                </a:solidFill>
              </a:rPr>
              <a:t>تعريف جريمة التداول أثناء حيازة معلومات داخلية أو </a:t>
            </a:r>
            <a:r>
              <a:rPr lang="ar-KW" sz="2400" b="1" u="sng" dirty="0" smtClean="0">
                <a:solidFill>
                  <a:srgbClr val="996600"/>
                </a:solidFill>
              </a:rPr>
              <a:t>استغلالها</a:t>
            </a:r>
            <a:endParaRPr lang="ar-KW" sz="2400" b="1" u="sng" dirty="0">
              <a:solidFill>
                <a:srgbClr val="996600"/>
              </a:solidFill>
            </a:endParaRPr>
          </a:p>
          <a:p>
            <a:pPr marL="0" indent="0" algn="r" rtl="1" fontAlgn="t">
              <a:lnSpc>
                <a:spcPct val="150000"/>
              </a:lnSpc>
              <a:spcBef>
                <a:spcPts val="1200"/>
              </a:spcBef>
              <a:spcAft>
                <a:spcPts val="1200"/>
              </a:spcAft>
              <a:buNone/>
            </a:pPr>
            <a:r>
              <a:rPr lang="ar-KW" sz="2200" b="1" dirty="0">
                <a:solidFill>
                  <a:schemeClr val="accent1">
                    <a:lumMod val="50000"/>
                  </a:schemeClr>
                </a:solidFill>
              </a:rPr>
              <a:t>نصت المادة (118) من القانون رقم 22 لسنة 2015 </a:t>
            </a:r>
            <a:r>
              <a:rPr lang="ar-KW" sz="2200" b="1" dirty="0" smtClean="0">
                <a:solidFill>
                  <a:schemeClr val="accent1">
                    <a:lumMod val="50000"/>
                  </a:schemeClr>
                </a:solidFill>
              </a:rPr>
              <a:t>على: </a:t>
            </a:r>
            <a:endParaRPr lang="ar-KW" sz="22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a:solidFill>
                  <a:schemeClr val="accent1">
                    <a:lumMod val="50000"/>
                  </a:schemeClr>
                </a:solidFill>
              </a:rPr>
              <a:t>«يعاقب بالحبس مدة لا تجاوز خمس سنوات وبالغرامة التي لا تقل عن قيمة المنفعة المحققة أو الخسائر التي تم تجنبها، أو مبلغ عشرة آلاف دينار - أيهما أعلى - ولا تتجاوز ثلاث أضعاف قيمة المنفعة المحققة أو الخسائر التي تم تجنبها، أو مبلغ مائة ألف دينار - أيهما أعلى-  أو بإحدى هاتين العقوبتين، كل مطلع قام ببيع، أو شراء ورقة مالية أثناء حيازته لمعلومات داخلية عنها، أو كشف عن المعلومات الداخلية، أو أعطى مشورة على أساس المعلومات الداخلية لشخص آخر. </a:t>
            </a:r>
          </a:p>
          <a:p>
            <a:pPr marL="0" indent="0" algn="just" rtl="1" fontAlgn="t">
              <a:lnSpc>
                <a:spcPct val="150000"/>
              </a:lnSpc>
              <a:spcBef>
                <a:spcPts val="1200"/>
              </a:spcBef>
              <a:spcAft>
                <a:spcPts val="1200"/>
              </a:spcAft>
              <a:buNone/>
            </a:pPr>
            <a:r>
              <a:rPr lang="ar-KW" sz="2000" b="1" dirty="0">
                <a:solidFill>
                  <a:schemeClr val="accent1">
                    <a:lumMod val="50000"/>
                  </a:schemeClr>
                </a:solidFill>
              </a:rPr>
              <a:t>كما يعاقب بذات العقوبات أي شخص قام بشراء أو بيع ورقة مالية، بناء على معلومات داخلية حصل عليها من شخص مطلع مع علمه بطبيعة تلك المعلومات بغرض تحقيق أي منفعة له أو لغيره.»</a:t>
            </a:r>
          </a:p>
          <a:p>
            <a:pPr marL="0" indent="0" algn="r">
              <a:buNone/>
            </a:pPr>
            <a:endParaRPr lang="ar-KW" dirty="0"/>
          </a:p>
        </p:txBody>
      </p:sp>
    </p:spTree>
    <p:extLst>
      <p:ext uri="{BB962C8B-B14F-4D97-AF65-F5344CB8AC3E}">
        <p14:creationId xmlns:p14="http://schemas.microsoft.com/office/powerpoint/2010/main" val="3286459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4039</TotalTime>
  <Words>1780</Words>
  <Application>Microsoft Office PowerPoint</Application>
  <PresentationFormat>On-screen Show (4:3)</PresentationFormat>
  <Paragraphs>216</Paragraphs>
  <Slides>30</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microsoft sans serif</vt:lpstr>
      <vt:lpstr>Sakkal Majalla</vt:lpstr>
      <vt:lpstr>Times New Roman</vt:lpstr>
      <vt:lpstr>Office Theme</vt:lpstr>
      <vt:lpstr>ورشة عمل </vt:lpstr>
      <vt:lpstr>مقدمــــــــة</vt:lpstr>
      <vt:lpstr>مقدمــــــــة</vt:lpstr>
      <vt:lpstr>مقدمــــــــة</vt:lpstr>
      <vt:lpstr>جدول أعمال الورشة</vt:lpstr>
      <vt:lpstr>PowerPoint Presentation</vt:lpstr>
      <vt:lpstr>1. الكتاب المتعلق بموضوع الورشة</vt:lpstr>
      <vt:lpstr>PowerPoint Presentation</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2. التداول أثناء حيازة المعلومات الداخلية أو استغلالها</vt:lpstr>
      <vt:lpstr>PowerPoint Presentation</vt:lpstr>
      <vt:lpstr>3. الاحتيال والتلاعب في البورصة</vt:lpstr>
      <vt:lpstr>3. الاحتيال والتلاعب في البورصة</vt:lpstr>
      <vt:lpstr>3. الاحتيال والتلاعب في البورصة</vt:lpstr>
      <vt:lpstr>3. الاحتيال والتلاعب في البورصة</vt:lpstr>
      <vt:lpstr>3. الاحتيال والتلاعب في البورصة</vt:lpstr>
      <vt:lpstr>PowerPoint Presentation</vt:lpstr>
      <vt:lpstr>4. الممارسات غير المشروعة في التداول</vt:lpstr>
      <vt:lpstr>4. الممارسات غير المشروعة في التداول</vt:lpstr>
      <vt:lpstr>PowerPoint Presentation</vt:lpstr>
      <vt:lpstr>5. الجزاءات والعقوبات</vt:lpstr>
      <vt:lpstr>5. الجزاءات والعقوبات</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Fatima Onaissi</cp:lastModifiedBy>
  <cp:revision>104</cp:revision>
  <cp:lastPrinted>2015-11-09T12:33:22Z</cp:lastPrinted>
  <dcterms:created xsi:type="dcterms:W3CDTF">2014-09-25T11:33:14Z</dcterms:created>
  <dcterms:modified xsi:type="dcterms:W3CDTF">2015-12-21T10:57:22Z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de689ba3-a51f-4539-90bd-1d934f2f4382</vt:lpwstr>
  </property>
  <property fmtid="{D5CDD505-2E9C-101B-9397-08002B2CF9AE}" pid="3" name="CMAClassification">
    <vt:lpwstr>Internal</vt:lpwstr>
  </property>
</Properties>
</file>